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Caitlin" charset="1" panose="00000000000000000000"/>
      <p:regular r:id="rId15"/>
    </p:embeddedFont>
    <p:embeddedFont>
      <p:font typeface="Formula" charset="1" panose="00000300000000000000"/>
      <p:regular r:id="rId16"/>
    </p:embeddedFont>
    <p:embeddedFont>
      <p:font typeface="Formula Bold" charset="1" panose="00000300000000000000"/>
      <p:regular r:id="rId17"/>
    </p:embeddedFont>
    <p:embeddedFont>
      <p:font typeface="Formula Extra-Light" charset="1" panose="00000300000000000000"/>
      <p:regular r:id="rId18"/>
    </p:embeddedFont>
    <p:embeddedFont>
      <p:font typeface="Formula Heavy" charset="1" panose="000003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258094"/>
            <a:chOff x="0" y="0"/>
            <a:chExt cx="24384000" cy="7010792"/>
          </a:xfrm>
        </p:grpSpPr>
        <p:pic>
          <p:nvPicPr>
            <p:cNvPr name="Picture 3" id="3"/>
            <p:cNvPicPr>
              <a:picLocks noChangeAspect="true"/>
            </p:cNvPicPr>
            <p:nvPr/>
          </p:nvPicPr>
          <p:blipFill>
            <a:blip r:embed="rId2"/>
            <a:srcRect l="0" t="20906" r="0" b="20906"/>
            <a:stretch>
              <a:fillRect/>
            </a:stretch>
          </p:blipFill>
          <p:spPr>
            <a:xfrm flipH="false" flipV="false">
              <a:off x="0" y="0"/>
              <a:ext cx="24384000" cy="7010792"/>
            </a:xfrm>
            <a:prstGeom prst="rect">
              <a:avLst/>
            </a:prstGeom>
          </p:spPr>
        </p:pic>
      </p:grpSp>
      <p:grpSp>
        <p:nvGrpSpPr>
          <p:cNvPr name="Group 4" id="4"/>
          <p:cNvGrpSpPr/>
          <p:nvPr/>
        </p:nvGrpSpPr>
        <p:grpSpPr>
          <a:xfrm rot="0">
            <a:off x="0" y="9385913"/>
            <a:ext cx="18288000" cy="901087"/>
            <a:chOff x="0" y="0"/>
            <a:chExt cx="31485153" cy="1551338"/>
          </a:xfrm>
        </p:grpSpPr>
        <p:sp>
          <p:nvSpPr>
            <p:cNvPr name="Freeform 5" id="5"/>
            <p:cNvSpPr/>
            <p:nvPr/>
          </p:nvSpPr>
          <p:spPr>
            <a:xfrm flipH="false" flipV="false" rot="0">
              <a:off x="0" y="0"/>
              <a:ext cx="31485154" cy="1551338"/>
            </a:xfrm>
            <a:custGeom>
              <a:avLst/>
              <a:gdLst/>
              <a:ahLst/>
              <a:cxnLst/>
              <a:rect r="r" b="b" t="t" l="l"/>
              <a:pathLst>
                <a:path h="1551338" w="31485154">
                  <a:moveTo>
                    <a:pt x="0" y="0"/>
                  </a:moveTo>
                  <a:lnTo>
                    <a:pt x="31485154" y="0"/>
                  </a:lnTo>
                  <a:lnTo>
                    <a:pt x="31485154" y="1551338"/>
                  </a:lnTo>
                  <a:lnTo>
                    <a:pt x="0" y="1551338"/>
                  </a:lnTo>
                  <a:close/>
                </a:path>
              </a:pathLst>
            </a:custGeom>
            <a:solidFill>
              <a:srgbClr val="DF4634"/>
            </a:solidFill>
          </p:spPr>
        </p:sp>
        <p:sp>
          <p:nvSpPr>
            <p:cNvPr name="TextBox 6" id="6"/>
            <p:cNvSpPr txBox="true"/>
            <p:nvPr/>
          </p:nvSpPr>
          <p:spPr>
            <a:xfrm>
              <a:off x="0" y="-9525"/>
              <a:ext cx="31485153" cy="156086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2370966" y="619125"/>
            <a:ext cx="4888334" cy="485775"/>
          </a:xfrm>
          <a:prstGeom prst="rect">
            <a:avLst/>
          </a:prstGeom>
        </p:spPr>
        <p:txBody>
          <a:bodyPr anchor="t" rtlCol="false" tIns="0" lIns="0" bIns="0" rIns="0">
            <a:spAutoFit/>
          </a:bodyPr>
          <a:lstStyle/>
          <a:p>
            <a:pPr algn="r" marL="0" indent="0" lvl="0">
              <a:lnSpc>
                <a:spcPts val="3719"/>
              </a:lnSpc>
              <a:spcBef>
                <a:spcPct val="0"/>
              </a:spcBef>
            </a:pPr>
            <a:r>
              <a:rPr lang="en-US" sz="3099">
                <a:solidFill>
                  <a:srgbClr val="000000"/>
                </a:solidFill>
                <a:latin typeface="Arimo Bold"/>
              </a:rPr>
              <a:t> SHK24004 </a:t>
            </a:r>
          </a:p>
        </p:txBody>
      </p:sp>
      <p:sp>
        <p:nvSpPr>
          <p:cNvPr name="TextBox 8" id="8"/>
          <p:cNvSpPr txBox="true"/>
          <p:nvPr/>
        </p:nvSpPr>
        <p:spPr>
          <a:xfrm rot="0">
            <a:off x="893577" y="1635738"/>
            <a:ext cx="16500846" cy="1212550"/>
          </a:xfrm>
          <a:prstGeom prst="rect">
            <a:avLst/>
          </a:prstGeom>
        </p:spPr>
        <p:txBody>
          <a:bodyPr anchor="t" rtlCol="false" tIns="0" lIns="0" bIns="0" rIns="0">
            <a:spAutoFit/>
          </a:bodyPr>
          <a:lstStyle/>
          <a:p>
            <a:pPr>
              <a:lnSpc>
                <a:spcPts val="9113"/>
              </a:lnSpc>
            </a:pPr>
            <a:r>
              <a:rPr lang="en-US" sz="9113">
                <a:solidFill>
                  <a:srgbClr val="000000"/>
                </a:solidFill>
                <a:latin typeface="League Spartan"/>
              </a:rPr>
              <a:t>PREDICTIVE MAINTENANCE</a:t>
            </a:r>
          </a:p>
        </p:txBody>
      </p:sp>
      <p:sp>
        <p:nvSpPr>
          <p:cNvPr name="TextBox 9" id="9"/>
          <p:cNvSpPr txBox="true"/>
          <p:nvPr/>
        </p:nvSpPr>
        <p:spPr>
          <a:xfrm rot="0">
            <a:off x="172560" y="9450694"/>
            <a:ext cx="4620118" cy="762000"/>
          </a:xfrm>
          <a:prstGeom prst="rect">
            <a:avLst/>
          </a:prstGeom>
        </p:spPr>
        <p:txBody>
          <a:bodyPr anchor="t" rtlCol="false" tIns="0" lIns="0" bIns="0" rIns="0">
            <a:spAutoFit/>
          </a:bodyPr>
          <a:lstStyle/>
          <a:p>
            <a:pPr>
              <a:lnSpc>
                <a:spcPts val="5999"/>
              </a:lnSpc>
            </a:pPr>
            <a:r>
              <a:rPr lang="en-US" sz="4999">
                <a:solidFill>
                  <a:srgbClr val="FFFFFF"/>
                </a:solidFill>
                <a:latin typeface="Formula Bold"/>
              </a:rPr>
              <a:t>TEAM VISIONARIES</a:t>
            </a:r>
          </a:p>
        </p:txBody>
      </p:sp>
      <p:sp>
        <p:nvSpPr>
          <p:cNvPr name="TextBox 10" id="10"/>
          <p:cNvSpPr txBox="true"/>
          <p:nvPr/>
        </p:nvSpPr>
        <p:spPr>
          <a:xfrm rot="0">
            <a:off x="13512220" y="9450694"/>
            <a:ext cx="4620118" cy="762000"/>
          </a:xfrm>
          <a:prstGeom prst="rect">
            <a:avLst/>
          </a:prstGeom>
        </p:spPr>
        <p:txBody>
          <a:bodyPr anchor="t" rtlCol="false" tIns="0" lIns="0" bIns="0" rIns="0">
            <a:spAutoFit/>
          </a:bodyPr>
          <a:lstStyle/>
          <a:p>
            <a:pPr algn="r">
              <a:lnSpc>
                <a:spcPts val="5999"/>
              </a:lnSpc>
            </a:pPr>
            <a:r>
              <a:rPr lang="en-US" sz="4999">
                <a:solidFill>
                  <a:srgbClr val="FFFFFF"/>
                </a:solidFill>
                <a:latin typeface="Formula Bold"/>
              </a:rPr>
              <a:t>SHLOKATHON</a:t>
            </a:r>
          </a:p>
        </p:txBody>
      </p:sp>
      <p:sp>
        <p:nvSpPr>
          <p:cNvPr name="TextBox 11" id="11"/>
          <p:cNvSpPr txBox="true"/>
          <p:nvPr/>
        </p:nvSpPr>
        <p:spPr>
          <a:xfrm rot="0">
            <a:off x="3568661" y="3826249"/>
            <a:ext cx="11150679" cy="905570"/>
          </a:xfrm>
          <a:prstGeom prst="rect">
            <a:avLst/>
          </a:prstGeom>
        </p:spPr>
        <p:txBody>
          <a:bodyPr anchor="t" rtlCol="false" tIns="0" lIns="0" bIns="0" rIns="0">
            <a:spAutoFit/>
          </a:bodyPr>
          <a:lstStyle/>
          <a:p>
            <a:pPr>
              <a:lnSpc>
                <a:spcPts val="6777"/>
              </a:lnSpc>
            </a:pPr>
            <a:r>
              <a:rPr lang="en-US" sz="6777">
                <a:solidFill>
                  <a:srgbClr val="000000"/>
                </a:solidFill>
                <a:latin typeface="League Spartan"/>
              </a:rPr>
              <a:t> CHATBOT INTEGRATION</a:t>
            </a:r>
          </a:p>
        </p:txBody>
      </p:sp>
      <p:sp>
        <p:nvSpPr>
          <p:cNvPr name="TextBox 12" id="12"/>
          <p:cNvSpPr txBox="true"/>
          <p:nvPr/>
        </p:nvSpPr>
        <p:spPr>
          <a:xfrm rot="0">
            <a:off x="8063308" y="2334720"/>
            <a:ext cx="2161385" cy="1661174"/>
          </a:xfrm>
          <a:prstGeom prst="rect">
            <a:avLst/>
          </a:prstGeom>
        </p:spPr>
        <p:txBody>
          <a:bodyPr anchor="t" rtlCol="false" tIns="0" lIns="0" bIns="0" rIns="0">
            <a:spAutoFit/>
          </a:bodyPr>
          <a:lstStyle/>
          <a:p>
            <a:pPr algn="ctr">
              <a:lnSpc>
                <a:spcPts val="13009"/>
              </a:lnSpc>
              <a:spcBef>
                <a:spcPct val="0"/>
              </a:spcBef>
            </a:pPr>
            <a:r>
              <a:rPr lang="en-US" sz="10840">
                <a:solidFill>
                  <a:srgbClr val="000000"/>
                </a:solidFill>
                <a:latin typeface="Caitlin"/>
              </a:rPr>
              <a:t>with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9700" y="2305801"/>
            <a:ext cx="3713297" cy="772795"/>
          </a:xfrm>
          <a:prstGeom prst="rect">
            <a:avLst/>
          </a:prstGeom>
        </p:spPr>
        <p:txBody>
          <a:bodyPr anchor="t" rtlCol="false" tIns="0" lIns="0" bIns="0" rIns="0">
            <a:spAutoFit/>
          </a:bodyPr>
          <a:lstStyle/>
          <a:p>
            <a:pPr>
              <a:lnSpc>
                <a:spcPts val="3079"/>
              </a:lnSpc>
            </a:pPr>
            <a:r>
              <a:rPr lang="en-US" sz="2199">
                <a:solidFill>
                  <a:srgbClr val="0D0D0D"/>
                </a:solidFill>
                <a:latin typeface="Formula Bold"/>
              </a:rPr>
              <a:t>Programming Languages:</a:t>
            </a:r>
          </a:p>
          <a:p>
            <a:pPr marL="0" indent="0" lvl="1">
              <a:lnSpc>
                <a:spcPts val="3079"/>
              </a:lnSpc>
              <a:spcBef>
                <a:spcPct val="0"/>
              </a:spcBef>
            </a:pPr>
          </a:p>
        </p:txBody>
      </p:sp>
      <p:sp>
        <p:nvSpPr>
          <p:cNvPr name="TextBox 3" id="3"/>
          <p:cNvSpPr txBox="true"/>
          <p:nvPr/>
        </p:nvSpPr>
        <p:spPr>
          <a:xfrm rot="0">
            <a:off x="1409700" y="2935622"/>
            <a:ext cx="3713297" cy="58674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737373"/>
                </a:solidFill>
                <a:latin typeface="Arimo"/>
              </a:rPr>
              <a:t>Python and C++ for general and system programming respectively.</a:t>
            </a:r>
          </a:p>
        </p:txBody>
      </p:sp>
      <p:sp>
        <p:nvSpPr>
          <p:cNvPr name="TextBox 4" id="4"/>
          <p:cNvSpPr txBox="true"/>
          <p:nvPr/>
        </p:nvSpPr>
        <p:spPr>
          <a:xfrm rot="0">
            <a:off x="1409700" y="4488168"/>
            <a:ext cx="3713297"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Formula Bold"/>
              </a:rPr>
              <a:t>Server Connection &amp; Client Development:</a:t>
            </a:r>
          </a:p>
        </p:txBody>
      </p:sp>
      <p:sp>
        <p:nvSpPr>
          <p:cNvPr name="TextBox 5" id="5"/>
          <p:cNvSpPr txBox="true"/>
          <p:nvPr/>
        </p:nvSpPr>
        <p:spPr>
          <a:xfrm rot="0">
            <a:off x="1406643" y="5598705"/>
            <a:ext cx="3713297" cy="1472565"/>
          </a:xfrm>
          <a:prstGeom prst="rect">
            <a:avLst/>
          </a:prstGeom>
        </p:spPr>
        <p:txBody>
          <a:bodyPr anchor="t" rtlCol="false" tIns="0" lIns="0" bIns="0" rIns="0">
            <a:spAutoFit/>
          </a:bodyPr>
          <a:lstStyle/>
          <a:p>
            <a:pPr algn="just">
              <a:lnSpc>
                <a:spcPts val="2399"/>
              </a:lnSpc>
            </a:pPr>
            <a:r>
              <a:rPr lang="en-US" sz="1599" spc="83">
                <a:solidFill>
                  <a:srgbClr val="737373"/>
                </a:solidFill>
                <a:latin typeface="Arimo"/>
              </a:rPr>
              <a:t>Develop server connections and client-side integration for PC to Android, incorporating Twilio APIs for server-side communication.</a:t>
            </a:r>
          </a:p>
          <a:p>
            <a:pPr marL="0" indent="0" lvl="0">
              <a:lnSpc>
                <a:spcPts val="2399"/>
              </a:lnSpc>
              <a:spcBef>
                <a:spcPct val="0"/>
              </a:spcBef>
            </a:pPr>
          </a:p>
        </p:txBody>
      </p:sp>
      <p:sp>
        <p:nvSpPr>
          <p:cNvPr name="TextBox 6" id="6"/>
          <p:cNvSpPr txBox="true"/>
          <p:nvPr/>
        </p:nvSpPr>
        <p:spPr>
          <a:xfrm rot="0">
            <a:off x="1409700" y="7451586"/>
            <a:ext cx="3713297"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Formula Bold"/>
              </a:rPr>
              <a:t>Machine Learning &amp; AI:</a:t>
            </a:r>
          </a:p>
        </p:txBody>
      </p:sp>
      <p:sp>
        <p:nvSpPr>
          <p:cNvPr name="TextBox 7" id="7"/>
          <p:cNvSpPr txBox="true"/>
          <p:nvPr/>
        </p:nvSpPr>
        <p:spPr>
          <a:xfrm rot="0">
            <a:off x="1409700" y="8081407"/>
            <a:ext cx="3893735" cy="117729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737373"/>
                </a:solidFill>
                <a:latin typeface="Arimo"/>
              </a:rPr>
              <a:t>Utilize machine learning and AI  techniques to develop a chatbot and implement an anomaly detection algorithm.</a:t>
            </a:r>
          </a:p>
        </p:txBody>
      </p:sp>
      <p:sp>
        <p:nvSpPr>
          <p:cNvPr name="TextBox 8" id="8"/>
          <p:cNvSpPr txBox="true"/>
          <p:nvPr/>
        </p:nvSpPr>
        <p:spPr>
          <a:xfrm rot="0">
            <a:off x="12462525" y="2305801"/>
            <a:ext cx="4418833" cy="382270"/>
          </a:xfrm>
          <a:prstGeom prst="rect">
            <a:avLst/>
          </a:prstGeom>
        </p:spPr>
        <p:txBody>
          <a:bodyPr anchor="t" rtlCol="false" tIns="0" lIns="0" bIns="0" rIns="0">
            <a:spAutoFit/>
          </a:bodyPr>
          <a:lstStyle/>
          <a:p>
            <a:pPr algn="r" marL="0" indent="0" lvl="1">
              <a:lnSpc>
                <a:spcPts val="3079"/>
              </a:lnSpc>
              <a:spcBef>
                <a:spcPct val="0"/>
              </a:spcBef>
            </a:pPr>
            <a:r>
              <a:rPr lang="en-US" sz="2199">
                <a:solidFill>
                  <a:srgbClr val="0D0D0D"/>
                </a:solidFill>
                <a:latin typeface="Formula Bold"/>
              </a:rPr>
              <a:t>Arduino &amp; Hardware Interface:</a:t>
            </a:r>
          </a:p>
        </p:txBody>
      </p:sp>
      <p:sp>
        <p:nvSpPr>
          <p:cNvPr name="TextBox 9" id="9"/>
          <p:cNvSpPr txBox="true"/>
          <p:nvPr/>
        </p:nvSpPr>
        <p:spPr>
          <a:xfrm rot="0">
            <a:off x="13168060" y="2787984"/>
            <a:ext cx="3713297" cy="1177290"/>
          </a:xfrm>
          <a:prstGeom prst="rect">
            <a:avLst/>
          </a:prstGeom>
        </p:spPr>
        <p:txBody>
          <a:bodyPr anchor="t" rtlCol="false" tIns="0" lIns="0" bIns="0" rIns="0">
            <a:spAutoFit/>
          </a:bodyPr>
          <a:lstStyle/>
          <a:p>
            <a:pPr algn="r">
              <a:lnSpc>
                <a:spcPts val="2399"/>
              </a:lnSpc>
            </a:pPr>
          </a:p>
          <a:p>
            <a:pPr algn="r" marL="0" indent="0" lvl="0">
              <a:lnSpc>
                <a:spcPts val="2399"/>
              </a:lnSpc>
              <a:spcBef>
                <a:spcPct val="0"/>
              </a:spcBef>
            </a:pPr>
            <a:r>
              <a:rPr lang="en-US" sz="1599" spc="83">
                <a:solidFill>
                  <a:srgbClr val="737373"/>
                </a:solidFill>
                <a:latin typeface="Arimo"/>
              </a:rPr>
              <a:t>Program Arduino for hardware control and interface with sensors and actuators.</a:t>
            </a:r>
          </a:p>
        </p:txBody>
      </p:sp>
      <p:sp>
        <p:nvSpPr>
          <p:cNvPr name="TextBox 10" id="10"/>
          <p:cNvSpPr txBox="true"/>
          <p:nvPr/>
        </p:nvSpPr>
        <p:spPr>
          <a:xfrm rot="0">
            <a:off x="13168060" y="4683431"/>
            <a:ext cx="3713297" cy="382270"/>
          </a:xfrm>
          <a:prstGeom prst="rect">
            <a:avLst/>
          </a:prstGeom>
        </p:spPr>
        <p:txBody>
          <a:bodyPr anchor="t" rtlCol="false" tIns="0" lIns="0" bIns="0" rIns="0">
            <a:spAutoFit/>
          </a:bodyPr>
          <a:lstStyle/>
          <a:p>
            <a:pPr algn="r" marL="0" indent="0" lvl="1">
              <a:lnSpc>
                <a:spcPts val="3079"/>
              </a:lnSpc>
              <a:spcBef>
                <a:spcPct val="0"/>
              </a:spcBef>
            </a:pPr>
            <a:r>
              <a:rPr lang="en-US" sz="2199">
                <a:solidFill>
                  <a:srgbClr val="0D0D0D"/>
                </a:solidFill>
                <a:latin typeface="Formula Bold"/>
              </a:rPr>
              <a:t>Technologies &amp; Tools:</a:t>
            </a:r>
          </a:p>
        </p:txBody>
      </p:sp>
      <p:sp>
        <p:nvSpPr>
          <p:cNvPr name="TextBox 11" id="11"/>
          <p:cNvSpPr txBox="true"/>
          <p:nvPr/>
        </p:nvSpPr>
        <p:spPr>
          <a:xfrm rot="0">
            <a:off x="13168060" y="5343337"/>
            <a:ext cx="3713297" cy="1177290"/>
          </a:xfrm>
          <a:prstGeom prst="rect">
            <a:avLst/>
          </a:prstGeom>
        </p:spPr>
        <p:txBody>
          <a:bodyPr anchor="t" rtlCol="false" tIns="0" lIns="0" bIns="0" rIns="0">
            <a:spAutoFit/>
          </a:bodyPr>
          <a:lstStyle/>
          <a:p>
            <a:pPr algn="r" marL="0" indent="0" lvl="0">
              <a:lnSpc>
                <a:spcPts val="2399"/>
              </a:lnSpc>
              <a:spcBef>
                <a:spcPct val="0"/>
              </a:spcBef>
            </a:pPr>
            <a:r>
              <a:rPr lang="en-US" sz="1599" spc="83">
                <a:solidFill>
                  <a:srgbClr val="737373"/>
                </a:solidFill>
                <a:latin typeface="Arimo"/>
              </a:rPr>
              <a:t>Use Electron for cross-platform desktop apps, utilize Websockets for real-time messaging, and implement RESTful APIs for managing data.</a:t>
            </a:r>
          </a:p>
        </p:txBody>
      </p:sp>
      <p:sp>
        <p:nvSpPr>
          <p:cNvPr name="TextBox 12" id="12"/>
          <p:cNvSpPr txBox="true"/>
          <p:nvPr/>
        </p:nvSpPr>
        <p:spPr>
          <a:xfrm rot="0">
            <a:off x="13168060" y="7451586"/>
            <a:ext cx="3713297" cy="382270"/>
          </a:xfrm>
          <a:prstGeom prst="rect">
            <a:avLst/>
          </a:prstGeom>
        </p:spPr>
        <p:txBody>
          <a:bodyPr anchor="t" rtlCol="false" tIns="0" lIns="0" bIns="0" rIns="0">
            <a:spAutoFit/>
          </a:bodyPr>
          <a:lstStyle/>
          <a:p>
            <a:pPr algn="r">
              <a:lnSpc>
                <a:spcPts val="3079"/>
              </a:lnSpc>
              <a:spcBef>
                <a:spcPct val="0"/>
              </a:spcBef>
            </a:pPr>
            <a:r>
              <a:rPr lang="en-US" sz="2199">
                <a:solidFill>
                  <a:srgbClr val="0D0D0D"/>
                </a:solidFill>
                <a:latin typeface="Formula Bold"/>
              </a:rPr>
              <a:t>Frameworks &amp; Libraries:</a:t>
            </a:r>
          </a:p>
        </p:txBody>
      </p:sp>
      <p:sp>
        <p:nvSpPr>
          <p:cNvPr name="TextBox 13" id="13"/>
          <p:cNvSpPr txBox="true"/>
          <p:nvPr/>
        </p:nvSpPr>
        <p:spPr>
          <a:xfrm rot="0">
            <a:off x="13168060" y="8081407"/>
            <a:ext cx="3713297" cy="1177290"/>
          </a:xfrm>
          <a:prstGeom prst="rect">
            <a:avLst/>
          </a:prstGeom>
        </p:spPr>
        <p:txBody>
          <a:bodyPr anchor="t" rtlCol="false" tIns="0" lIns="0" bIns="0" rIns="0">
            <a:spAutoFit/>
          </a:bodyPr>
          <a:lstStyle/>
          <a:p>
            <a:pPr marL="0" indent="0" lvl="0">
              <a:lnSpc>
                <a:spcPts val="2399"/>
              </a:lnSpc>
              <a:spcBef>
                <a:spcPct val="0"/>
              </a:spcBef>
            </a:pPr>
            <a:r>
              <a:rPr lang="en-US" sz="1599" spc="83">
                <a:solidFill>
                  <a:srgbClr val="737373"/>
                </a:solidFill>
                <a:latin typeface="Arimo"/>
              </a:rPr>
              <a:t>Utilize React.js for UI, employ Node.js and Flask/Django for backend, and implement TensorFlow for neural networks.</a:t>
            </a:r>
            <a:r>
              <a:rPr lang="en-US" sz="1599" spc="83">
                <a:solidFill>
                  <a:srgbClr val="737373"/>
                </a:solidFill>
                <a:latin typeface="Arimo"/>
              </a:rPr>
              <a:t>ed.</a:t>
            </a:r>
          </a:p>
        </p:txBody>
      </p:sp>
      <p:sp>
        <p:nvSpPr>
          <p:cNvPr name="Freeform 14" id="1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6170500" y="10172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7" id="17"/>
          <p:cNvPicPr>
            <a:picLocks noChangeAspect="true"/>
          </p:cNvPicPr>
          <p:nvPr/>
        </p:nvPicPr>
        <p:blipFill>
          <a:blip r:embed="rId8"/>
          <a:stretch>
            <a:fillRect/>
          </a:stretch>
        </p:blipFill>
        <p:spPr>
          <a:xfrm rot="0">
            <a:off x="5821694" y="2249245"/>
            <a:ext cx="6961651" cy="6761384"/>
          </a:xfrm>
          <a:prstGeom prst="rect">
            <a:avLst/>
          </a:prstGeom>
        </p:spPr>
      </p:pic>
      <p:sp>
        <p:nvSpPr>
          <p:cNvPr name="TextBox 18" id="18"/>
          <p:cNvSpPr txBox="true"/>
          <p:nvPr/>
        </p:nvSpPr>
        <p:spPr>
          <a:xfrm rot="0">
            <a:off x="5303435" y="701106"/>
            <a:ext cx="7681131" cy="1257300"/>
          </a:xfrm>
          <a:prstGeom prst="rect">
            <a:avLst/>
          </a:prstGeom>
        </p:spPr>
        <p:txBody>
          <a:bodyPr anchor="t" rtlCol="false" tIns="0" lIns="0" bIns="0" rIns="0">
            <a:spAutoFit/>
          </a:bodyPr>
          <a:lstStyle/>
          <a:p>
            <a:pPr marL="0" indent="0" lvl="0">
              <a:lnSpc>
                <a:spcPts val="9840"/>
              </a:lnSpc>
            </a:pPr>
            <a:r>
              <a:rPr lang="en-US" sz="8200">
                <a:solidFill>
                  <a:srgbClr val="DF4634"/>
                </a:solidFill>
                <a:latin typeface="Formula Bold"/>
              </a:rPr>
              <a:t>TOOLS AND LANGUAGES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37652" y="7481670"/>
            <a:ext cx="13321648" cy="1809827"/>
            <a:chOff x="0" y="0"/>
            <a:chExt cx="22934937" cy="3115851"/>
          </a:xfrm>
        </p:grpSpPr>
        <p:sp>
          <p:nvSpPr>
            <p:cNvPr name="Freeform 3" id="3"/>
            <p:cNvSpPr/>
            <p:nvPr/>
          </p:nvSpPr>
          <p:spPr>
            <a:xfrm flipH="false" flipV="false" rot="0">
              <a:off x="0" y="0"/>
              <a:ext cx="22934937" cy="3115851"/>
            </a:xfrm>
            <a:custGeom>
              <a:avLst/>
              <a:gdLst/>
              <a:ahLst/>
              <a:cxnLst/>
              <a:rect r="r" b="b" t="t" l="l"/>
              <a:pathLst>
                <a:path h="3115851" w="22934937">
                  <a:moveTo>
                    <a:pt x="0" y="0"/>
                  </a:moveTo>
                  <a:lnTo>
                    <a:pt x="22934937" y="0"/>
                  </a:lnTo>
                  <a:lnTo>
                    <a:pt x="22934937" y="3115851"/>
                  </a:lnTo>
                  <a:lnTo>
                    <a:pt x="0" y="3115851"/>
                  </a:lnTo>
                  <a:close/>
                </a:path>
              </a:pathLst>
            </a:custGeom>
            <a:solidFill>
              <a:srgbClr val="F5F3F5"/>
            </a:solidFill>
          </p:spPr>
        </p:sp>
        <p:sp>
          <p:nvSpPr>
            <p:cNvPr name="TextBox 4" id="4"/>
            <p:cNvSpPr txBox="true"/>
            <p:nvPr/>
          </p:nvSpPr>
          <p:spPr>
            <a:xfrm>
              <a:off x="0" y="-9525"/>
              <a:ext cx="22934937" cy="3125376"/>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7481670"/>
            <a:ext cx="2908952" cy="1809827"/>
            <a:chOff x="0" y="0"/>
            <a:chExt cx="5008136" cy="3115851"/>
          </a:xfrm>
        </p:grpSpPr>
        <p:sp>
          <p:nvSpPr>
            <p:cNvPr name="Freeform 6" id="6"/>
            <p:cNvSpPr/>
            <p:nvPr/>
          </p:nvSpPr>
          <p:spPr>
            <a:xfrm flipH="false" flipV="false" rot="0">
              <a:off x="0" y="0"/>
              <a:ext cx="5008136" cy="3115851"/>
            </a:xfrm>
            <a:custGeom>
              <a:avLst/>
              <a:gdLst/>
              <a:ahLst/>
              <a:cxnLst/>
              <a:rect r="r" b="b" t="t" l="l"/>
              <a:pathLst>
                <a:path h="3115851" w="5008136">
                  <a:moveTo>
                    <a:pt x="0" y="0"/>
                  </a:moveTo>
                  <a:lnTo>
                    <a:pt x="5008136" y="0"/>
                  </a:lnTo>
                  <a:lnTo>
                    <a:pt x="5008136" y="3115851"/>
                  </a:lnTo>
                  <a:lnTo>
                    <a:pt x="0" y="3115851"/>
                  </a:lnTo>
                  <a:close/>
                </a:path>
              </a:pathLst>
            </a:custGeom>
            <a:solidFill>
              <a:srgbClr val="DF4634"/>
            </a:solidFill>
          </p:spPr>
        </p:sp>
        <p:sp>
          <p:nvSpPr>
            <p:cNvPr name="TextBox 7" id="7"/>
            <p:cNvSpPr txBox="true"/>
            <p:nvPr/>
          </p:nvSpPr>
          <p:spPr>
            <a:xfrm>
              <a:off x="0" y="-9525"/>
              <a:ext cx="5008136" cy="3125376"/>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276125" y="1310508"/>
            <a:ext cx="7303866" cy="5522800"/>
          </a:xfrm>
          <a:custGeom>
            <a:avLst/>
            <a:gdLst/>
            <a:ahLst/>
            <a:cxnLst/>
            <a:rect r="r" b="b" t="t" l="l"/>
            <a:pathLst>
              <a:path h="5522800" w="7303866">
                <a:moveTo>
                  <a:pt x="0" y="0"/>
                </a:moveTo>
                <a:lnTo>
                  <a:pt x="7303866" y="0"/>
                </a:lnTo>
                <a:lnTo>
                  <a:pt x="7303866" y="5522801"/>
                </a:lnTo>
                <a:lnTo>
                  <a:pt x="0" y="5522801"/>
                </a:lnTo>
                <a:lnTo>
                  <a:pt x="0" y="0"/>
                </a:lnTo>
                <a:close/>
              </a:path>
            </a:pathLst>
          </a:custGeom>
          <a:blipFill>
            <a:blip r:embed="rId2"/>
            <a:stretch>
              <a:fillRect l="0" t="0" r="0" b="0"/>
            </a:stretch>
          </a:blipFill>
        </p:spPr>
      </p:sp>
      <p:sp>
        <p:nvSpPr>
          <p:cNvPr name="Freeform 9" id="9"/>
          <p:cNvSpPr/>
          <p:nvPr/>
        </p:nvSpPr>
        <p:spPr>
          <a:xfrm flipH="false" flipV="false" rot="0">
            <a:off x="10115139" y="1399502"/>
            <a:ext cx="6280633" cy="5344812"/>
          </a:xfrm>
          <a:custGeom>
            <a:avLst/>
            <a:gdLst/>
            <a:ahLst/>
            <a:cxnLst/>
            <a:rect r="r" b="b" t="t" l="l"/>
            <a:pathLst>
              <a:path h="5344812" w="6280633">
                <a:moveTo>
                  <a:pt x="0" y="0"/>
                </a:moveTo>
                <a:lnTo>
                  <a:pt x="6280633" y="0"/>
                </a:lnTo>
                <a:lnTo>
                  <a:pt x="6280633" y="5344813"/>
                </a:lnTo>
                <a:lnTo>
                  <a:pt x="0" y="5344813"/>
                </a:lnTo>
                <a:lnTo>
                  <a:pt x="0" y="0"/>
                </a:lnTo>
                <a:close/>
              </a:path>
            </a:pathLst>
          </a:custGeom>
          <a:blipFill>
            <a:blip r:embed="rId3"/>
            <a:stretch>
              <a:fillRect l="0" t="0" r="-102901" b="0"/>
            </a:stretch>
          </a:blipFill>
        </p:spPr>
      </p:sp>
      <p:sp>
        <p:nvSpPr>
          <p:cNvPr name="TextBox 10" id="10"/>
          <p:cNvSpPr txBox="true"/>
          <p:nvPr/>
        </p:nvSpPr>
        <p:spPr>
          <a:xfrm rot="0">
            <a:off x="4587372" y="7636499"/>
            <a:ext cx="12283973" cy="1514475"/>
          </a:xfrm>
          <a:prstGeom prst="rect">
            <a:avLst/>
          </a:prstGeom>
        </p:spPr>
        <p:txBody>
          <a:bodyPr anchor="t" rtlCol="false" tIns="0" lIns="0" bIns="0" rIns="0">
            <a:spAutoFit/>
          </a:bodyPr>
          <a:lstStyle/>
          <a:p>
            <a:pPr>
              <a:lnSpc>
                <a:spcPts val="3000"/>
              </a:lnSpc>
            </a:pPr>
            <a:r>
              <a:rPr lang="en-US" sz="2000">
                <a:solidFill>
                  <a:srgbClr val="545454"/>
                </a:solidFill>
                <a:latin typeface="Arimo Bold"/>
              </a:rPr>
              <a:t>The red points in the data are an indication of any abnormalities detected by the sensor. These anomalies can be identified by their deviation from the usual or expected data patterns. By observing these red points, we can identify any potential issues or irregularities in the data that require further attention or investigation.</a:t>
            </a:r>
          </a:p>
        </p:txBody>
      </p:sp>
      <p:sp>
        <p:nvSpPr>
          <p:cNvPr name="TextBox 11" id="11"/>
          <p:cNvSpPr txBox="true"/>
          <p:nvPr/>
        </p:nvSpPr>
        <p:spPr>
          <a:xfrm rot="0">
            <a:off x="1276125" y="8065124"/>
            <a:ext cx="2414101" cy="723900"/>
          </a:xfrm>
          <a:prstGeom prst="rect">
            <a:avLst/>
          </a:prstGeom>
        </p:spPr>
        <p:txBody>
          <a:bodyPr anchor="t" rtlCol="false" tIns="0" lIns="0" bIns="0" rIns="0">
            <a:spAutoFit/>
          </a:bodyPr>
          <a:lstStyle/>
          <a:p>
            <a:pPr algn="ctr" marL="0" indent="0" lvl="0">
              <a:lnSpc>
                <a:spcPts val="5760"/>
              </a:lnSpc>
              <a:spcBef>
                <a:spcPct val="0"/>
              </a:spcBef>
            </a:pPr>
            <a:r>
              <a:rPr lang="en-US" sz="4800" strike="noStrike" u="none">
                <a:solidFill>
                  <a:srgbClr val="FFFFFF"/>
                </a:solidFill>
                <a:latin typeface="Formula Bold"/>
              </a:rPr>
              <a:t>NOTES:</a:t>
            </a:r>
          </a:p>
        </p:txBody>
      </p:sp>
      <p:sp>
        <p:nvSpPr>
          <p:cNvPr name="TextBox 12" id="12"/>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5836" y="-95759"/>
            <a:ext cx="19609603" cy="10766437"/>
            <a:chOff x="0" y="0"/>
            <a:chExt cx="26146138" cy="14355250"/>
          </a:xfrm>
        </p:grpSpPr>
        <p:sp>
          <p:nvSpPr>
            <p:cNvPr name="Freeform 3" id="3"/>
            <p:cNvSpPr/>
            <p:nvPr/>
          </p:nvSpPr>
          <p:spPr>
            <a:xfrm flipH="false" flipV="false" rot="0">
              <a:off x="0" y="3799258"/>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86057" y="145936"/>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92703" y="13537734"/>
              <a:ext cx="2043790" cy="817516"/>
            </a:xfrm>
            <a:custGeom>
              <a:avLst/>
              <a:gdLst/>
              <a:ahLst/>
              <a:cxnLst/>
              <a:rect r="r" b="b" t="t" l="l"/>
              <a:pathLst>
                <a:path h="817516" w="2043790">
                  <a:moveTo>
                    <a:pt x="0" y="0"/>
                  </a:moveTo>
                  <a:lnTo>
                    <a:pt x="2043791" y="0"/>
                  </a:lnTo>
                  <a:lnTo>
                    <a:pt x="2043791"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102348" y="963452"/>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6567" y="12287376"/>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433598" y="12287376"/>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847900" y="0"/>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26842" y="13250828"/>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143873" y="1325082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475124" y="178096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445933" y="12396695"/>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191486" y="11433243"/>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818710" y="13214211"/>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6935073" y="2353479"/>
            <a:ext cx="9393388" cy="6205175"/>
          </a:xfrm>
          <a:custGeom>
            <a:avLst/>
            <a:gdLst/>
            <a:ahLst/>
            <a:cxnLst/>
            <a:rect r="r" b="b" t="t" l="l"/>
            <a:pathLst>
              <a:path h="6205175" w="9393388">
                <a:moveTo>
                  <a:pt x="0" y="0"/>
                </a:moveTo>
                <a:lnTo>
                  <a:pt x="9393388" y="0"/>
                </a:lnTo>
                <a:lnTo>
                  <a:pt x="9393388" y="6205175"/>
                </a:lnTo>
                <a:lnTo>
                  <a:pt x="0" y="6205175"/>
                </a:lnTo>
                <a:lnTo>
                  <a:pt x="0" y="0"/>
                </a:lnTo>
                <a:close/>
              </a:path>
            </a:pathLst>
          </a:custGeom>
          <a:blipFill>
            <a:blip r:embed="rId10"/>
            <a:stretch>
              <a:fillRect l="-5804" t="-8787" r="-22130" b="0"/>
            </a:stretch>
          </a:blipFill>
        </p:spPr>
      </p:sp>
      <p:sp>
        <p:nvSpPr>
          <p:cNvPr name="Freeform 17" id="17"/>
          <p:cNvSpPr/>
          <p:nvPr/>
        </p:nvSpPr>
        <p:spPr>
          <a:xfrm flipH="false" flipV="false" rot="0">
            <a:off x="6935073" y="2307874"/>
            <a:ext cx="9393388" cy="6296386"/>
          </a:xfrm>
          <a:custGeom>
            <a:avLst/>
            <a:gdLst/>
            <a:ahLst/>
            <a:cxnLst/>
            <a:rect r="r" b="b" t="t" l="l"/>
            <a:pathLst>
              <a:path h="6296386" w="9393388">
                <a:moveTo>
                  <a:pt x="0" y="0"/>
                </a:moveTo>
                <a:lnTo>
                  <a:pt x="9393388" y="0"/>
                </a:lnTo>
                <a:lnTo>
                  <a:pt x="9393388" y="6296386"/>
                </a:lnTo>
                <a:lnTo>
                  <a:pt x="0" y="62963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
        <p:nvSpPr>
          <p:cNvPr name="TextBox 19" id="19"/>
          <p:cNvSpPr txBox="true"/>
          <p:nvPr/>
        </p:nvSpPr>
        <p:spPr>
          <a:xfrm rot="0">
            <a:off x="1944871" y="3006222"/>
            <a:ext cx="4368770" cy="4552950"/>
          </a:xfrm>
          <a:prstGeom prst="rect">
            <a:avLst/>
          </a:prstGeom>
        </p:spPr>
        <p:txBody>
          <a:bodyPr anchor="t" rtlCol="false" tIns="0" lIns="0" bIns="0" rIns="0">
            <a:spAutoFit/>
          </a:bodyPr>
          <a:lstStyle/>
          <a:p>
            <a:pPr marL="0" indent="0" lvl="0">
              <a:lnSpc>
                <a:spcPts val="11999"/>
              </a:lnSpc>
            </a:pPr>
            <a:r>
              <a:rPr lang="en-US" sz="9999">
                <a:solidFill>
                  <a:srgbClr val="DF4634"/>
                </a:solidFill>
                <a:latin typeface="Formula Bold"/>
              </a:rPr>
              <a:t>SAMPLE UI/UX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00583" y="1269593"/>
            <a:ext cx="5367601" cy="749468"/>
            <a:chOff x="0" y="0"/>
            <a:chExt cx="2910588" cy="406400"/>
          </a:xfrm>
        </p:grpSpPr>
        <p:sp>
          <p:nvSpPr>
            <p:cNvPr name="Freeform 3" id="3"/>
            <p:cNvSpPr/>
            <p:nvPr/>
          </p:nvSpPr>
          <p:spPr>
            <a:xfrm flipH="false" flipV="false" rot="0">
              <a:off x="0" y="0"/>
              <a:ext cx="2910588" cy="406400"/>
            </a:xfrm>
            <a:custGeom>
              <a:avLst/>
              <a:gdLst/>
              <a:ahLst/>
              <a:cxnLst/>
              <a:rect r="r" b="b" t="t" l="l"/>
              <a:pathLst>
                <a:path h="406400" w="2910588">
                  <a:moveTo>
                    <a:pt x="2707388" y="0"/>
                  </a:moveTo>
                  <a:cubicBezTo>
                    <a:pt x="2819613" y="0"/>
                    <a:pt x="2910588" y="90976"/>
                    <a:pt x="2910588" y="203200"/>
                  </a:cubicBezTo>
                  <a:cubicBezTo>
                    <a:pt x="2910588" y="315424"/>
                    <a:pt x="2819613" y="406400"/>
                    <a:pt x="270738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F4634"/>
              </a:solidFill>
              <a:prstDash val="solid"/>
              <a:miter/>
            </a:ln>
          </p:spPr>
        </p:sp>
        <p:sp>
          <p:nvSpPr>
            <p:cNvPr name="TextBox 4" id="4"/>
            <p:cNvSpPr txBox="true"/>
            <p:nvPr/>
          </p:nvSpPr>
          <p:spPr>
            <a:xfrm>
              <a:off x="0" y="-9525"/>
              <a:ext cx="2910588" cy="415925"/>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244198" y="6634651"/>
            <a:ext cx="4022405" cy="749468"/>
            <a:chOff x="0" y="0"/>
            <a:chExt cx="2181154" cy="406400"/>
          </a:xfrm>
        </p:grpSpPr>
        <p:sp>
          <p:nvSpPr>
            <p:cNvPr name="Freeform 6" id="6"/>
            <p:cNvSpPr/>
            <p:nvPr/>
          </p:nvSpPr>
          <p:spPr>
            <a:xfrm flipH="false" flipV="false" rot="0">
              <a:off x="0" y="0"/>
              <a:ext cx="2181154" cy="406400"/>
            </a:xfrm>
            <a:custGeom>
              <a:avLst/>
              <a:gdLst/>
              <a:ahLst/>
              <a:cxnLst/>
              <a:rect r="r" b="b" t="t" l="l"/>
              <a:pathLst>
                <a:path h="406400" w="2181154">
                  <a:moveTo>
                    <a:pt x="1977954" y="0"/>
                  </a:moveTo>
                  <a:cubicBezTo>
                    <a:pt x="2090179" y="0"/>
                    <a:pt x="2181154" y="90976"/>
                    <a:pt x="2181154" y="203200"/>
                  </a:cubicBezTo>
                  <a:cubicBezTo>
                    <a:pt x="2181154" y="315424"/>
                    <a:pt x="2090179" y="406400"/>
                    <a:pt x="19779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F4634"/>
              </a:solidFill>
              <a:prstDash val="solid"/>
              <a:miter/>
            </a:ln>
          </p:spPr>
        </p:sp>
        <p:sp>
          <p:nvSpPr>
            <p:cNvPr name="TextBox 7" id="7"/>
            <p:cNvSpPr txBox="true"/>
            <p:nvPr/>
          </p:nvSpPr>
          <p:spPr>
            <a:xfrm>
              <a:off x="0" y="-9525"/>
              <a:ext cx="2181154" cy="415925"/>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1244394" y="3710327"/>
            <a:ext cx="2186766" cy="749468"/>
            <a:chOff x="0" y="0"/>
            <a:chExt cx="1185777" cy="406400"/>
          </a:xfrm>
        </p:grpSpPr>
        <p:sp>
          <p:nvSpPr>
            <p:cNvPr name="Freeform 9" id="9"/>
            <p:cNvSpPr/>
            <p:nvPr/>
          </p:nvSpPr>
          <p:spPr>
            <a:xfrm flipH="false" flipV="false" rot="0">
              <a:off x="0" y="0"/>
              <a:ext cx="1185777" cy="406400"/>
            </a:xfrm>
            <a:custGeom>
              <a:avLst/>
              <a:gdLst/>
              <a:ahLst/>
              <a:cxnLst/>
              <a:rect r="r" b="b" t="t" l="l"/>
              <a:pathLst>
                <a:path h="406400" w="1185777">
                  <a:moveTo>
                    <a:pt x="982577" y="0"/>
                  </a:moveTo>
                  <a:cubicBezTo>
                    <a:pt x="1094801" y="0"/>
                    <a:pt x="1185777" y="90976"/>
                    <a:pt x="1185777" y="203200"/>
                  </a:cubicBezTo>
                  <a:cubicBezTo>
                    <a:pt x="1185777" y="315424"/>
                    <a:pt x="1094801" y="406400"/>
                    <a:pt x="98257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DF4634"/>
              </a:solidFill>
              <a:prstDash val="solid"/>
              <a:miter/>
            </a:ln>
          </p:spPr>
        </p:sp>
        <p:sp>
          <p:nvSpPr>
            <p:cNvPr name="TextBox 10" id="10"/>
            <p:cNvSpPr txBox="true"/>
            <p:nvPr/>
          </p:nvSpPr>
          <p:spPr>
            <a:xfrm>
              <a:off x="0" y="-9525"/>
              <a:ext cx="1185777" cy="415925"/>
            </a:xfrm>
            <a:prstGeom prst="rect">
              <a:avLst/>
            </a:prstGeom>
          </p:spPr>
          <p:txBody>
            <a:bodyPr anchor="ctr" rtlCol="false" tIns="50800" lIns="50800" bIns="50800" rIns="50800"/>
            <a:lstStyle/>
            <a:p>
              <a:pPr algn="ctr">
                <a:lnSpc>
                  <a:spcPts val="2520"/>
                </a:lnSpc>
              </a:pPr>
            </a:p>
          </p:txBody>
        </p:sp>
      </p:grpSp>
      <p:sp>
        <p:nvSpPr>
          <p:cNvPr name="AutoShape 11" id="11"/>
          <p:cNvSpPr/>
          <p:nvPr/>
        </p:nvSpPr>
        <p:spPr>
          <a:xfrm>
            <a:off x="9460588" y="1696641"/>
            <a:ext cx="0" cy="8674193"/>
          </a:xfrm>
          <a:prstGeom prst="line">
            <a:avLst/>
          </a:prstGeom>
          <a:ln cap="flat" w="19050">
            <a:solidFill>
              <a:srgbClr val="DF4634"/>
            </a:solidFill>
            <a:prstDash val="solid"/>
            <a:headEnd type="none" len="sm" w="sm"/>
            <a:tailEnd type="none" len="sm" w="sm"/>
          </a:ln>
        </p:spPr>
      </p:sp>
      <p:sp>
        <p:nvSpPr>
          <p:cNvPr name="AutoShape 12" id="12"/>
          <p:cNvSpPr/>
          <p:nvPr/>
        </p:nvSpPr>
        <p:spPr>
          <a:xfrm flipV="true">
            <a:off x="9449443" y="1644327"/>
            <a:ext cx="1651140" cy="9409"/>
          </a:xfrm>
          <a:prstGeom prst="line">
            <a:avLst/>
          </a:prstGeom>
          <a:ln cap="flat" w="19050">
            <a:solidFill>
              <a:srgbClr val="DF4634"/>
            </a:solidFill>
            <a:prstDash val="solid"/>
            <a:headEnd type="none" len="sm" w="sm"/>
            <a:tailEnd type="none" len="sm" w="sm"/>
          </a:ln>
        </p:spPr>
      </p:sp>
      <p:sp>
        <p:nvSpPr>
          <p:cNvPr name="AutoShape 13" id="13"/>
          <p:cNvSpPr/>
          <p:nvPr/>
        </p:nvSpPr>
        <p:spPr>
          <a:xfrm>
            <a:off x="9449394" y="4085061"/>
            <a:ext cx="1795000" cy="0"/>
          </a:xfrm>
          <a:prstGeom prst="line">
            <a:avLst/>
          </a:prstGeom>
          <a:ln cap="flat" w="19050">
            <a:solidFill>
              <a:srgbClr val="DF4634"/>
            </a:solidFill>
            <a:prstDash val="solid"/>
            <a:headEnd type="none" len="sm" w="sm"/>
            <a:tailEnd type="none" len="sm" w="sm"/>
          </a:ln>
        </p:spPr>
      </p:sp>
      <p:sp>
        <p:nvSpPr>
          <p:cNvPr name="AutoShape 14" id="14"/>
          <p:cNvSpPr/>
          <p:nvPr/>
        </p:nvSpPr>
        <p:spPr>
          <a:xfrm flipV="true">
            <a:off x="9446417" y="7009385"/>
            <a:ext cx="1797781" cy="0"/>
          </a:xfrm>
          <a:prstGeom prst="line">
            <a:avLst/>
          </a:prstGeom>
          <a:ln cap="flat" w="19050">
            <a:solidFill>
              <a:srgbClr val="DF4634"/>
            </a:solidFill>
            <a:prstDash val="solid"/>
            <a:headEnd type="none" len="sm" w="sm"/>
            <a:tailEnd type="none" len="sm" w="sm"/>
          </a:ln>
        </p:spPr>
      </p:sp>
      <p:sp>
        <p:nvSpPr>
          <p:cNvPr name="Freeform 15" id="15"/>
          <p:cNvSpPr/>
          <p:nvPr/>
        </p:nvSpPr>
        <p:spPr>
          <a:xfrm flipH="false" flipV="false" rot="0">
            <a:off x="4706952" y="5342260"/>
            <a:ext cx="2522860" cy="2608730"/>
          </a:xfrm>
          <a:custGeom>
            <a:avLst/>
            <a:gdLst/>
            <a:ahLst/>
            <a:cxnLst/>
            <a:rect r="r" b="b" t="t" l="l"/>
            <a:pathLst>
              <a:path h="2608730" w="2522860">
                <a:moveTo>
                  <a:pt x="0" y="0"/>
                </a:moveTo>
                <a:lnTo>
                  <a:pt x="2522859" y="0"/>
                </a:lnTo>
                <a:lnTo>
                  <a:pt x="2522859" y="2608730"/>
                </a:lnTo>
                <a:lnTo>
                  <a:pt x="0" y="26087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28700" y="4877261"/>
            <a:ext cx="3150433" cy="3123670"/>
          </a:xfrm>
          <a:custGeom>
            <a:avLst/>
            <a:gdLst/>
            <a:ahLst/>
            <a:cxnLst/>
            <a:rect r="r" b="b" t="t" l="l"/>
            <a:pathLst>
              <a:path h="3123670" w="3150433">
                <a:moveTo>
                  <a:pt x="0" y="0"/>
                </a:moveTo>
                <a:lnTo>
                  <a:pt x="3150433" y="0"/>
                </a:lnTo>
                <a:lnTo>
                  <a:pt x="3150433" y="3123670"/>
                </a:lnTo>
                <a:lnTo>
                  <a:pt x="0" y="312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28700" y="1441043"/>
            <a:ext cx="7165153" cy="1349382"/>
          </a:xfrm>
          <a:prstGeom prst="rect">
            <a:avLst/>
          </a:prstGeom>
        </p:spPr>
        <p:txBody>
          <a:bodyPr anchor="t" rtlCol="false" tIns="0" lIns="0" bIns="0" rIns="0">
            <a:spAutoFit/>
          </a:bodyPr>
          <a:lstStyle/>
          <a:p>
            <a:pPr>
              <a:lnSpc>
                <a:spcPts val="10000"/>
              </a:lnSpc>
            </a:pPr>
            <a:r>
              <a:rPr lang="en-US" sz="10000">
                <a:solidFill>
                  <a:srgbClr val="DF4634"/>
                </a:solidFill>
                <a:latin typeface="Formula Bold"/>
              </a:rPr>
              <a:t>IMPLEMENTATION</a:t>
            </a:r>
          </a:p>
        </p:txBody>
      </p:sp>
      <p:sp>
        <p:nvSpPr>
          <p:cNvPr name="TextBox 18" id="18"/>
          <p:cNvSpPr txBox="true"/>
          <p:nvPr/>
        </p:nvSpPr>
        <p:spPr>
          <a:xfrm rot="0">
            <a:off x="11285455" y="1512788"/>
            <a:ext cx="5031645" cy="475222"/>
          </a:xfrm>
          <a:prstGeom prst="rect">
            <a:avLst/>
          </a:prstGeom>
        </p:spPr>
        <p:txBody>
          <a:bodyPr anchor="t" rtlCol="false" tIns="0" lIns="0" bIns="0" rIns="0">
            <a:spAutoFit/>
          </a:bodyPr>
          <a:lstStyle/>
          <a:p>
            <a:pPr algn="ctr">
              <a:lnSpc>
                <a:spcPts val="3358"/>
              </a:lnSpc>
            </a:pPr>
            <a:r>
              <a:rPr lang="en-US" sz="3951">
                <a:solidFill>
                  <a:srgbClr val="000000"/>
                </a:solidFill>
                <a:latin typeface="Formula Bold"/>
              </a:rPr>
              <a:t>ANOMALY DETECTION MODEL</a:t>
            </a:r>
          </a:p>
        </p:txBody>
      </p:sp>
      <p:sp>
        <p:nvSpPr>
          <p:cNvPr name="TextBox 19" id="19"/>
          <p:cNvSpPr txBox="true"/>
          <p:nvPr/>
        </p:nvSpPr>
        <p:spPr>
          <a:xfrm rot="0">
            <a:off x="11429071" y="6877846"/>
            <a:ext cx="3635392" cy="475222"/>
          </a:xfrm>
          <a:prstGeom prst="rect">
            <a:avLst/>
          </a:prstGeom>
        </p:spPr>
        <p:txBody>
          <a:bodyPr anchor="t" rtlCol="false" tIns="0" lIns="0" bIns="0" rIns="0">
            <a:spAutoFit/>
          </a:bodyPr>
          <a:lstStyle/>
          <a:p>
            <a:pPr algn="ctr">
              <a:lnSpc>
                <a:spcPts val="3358"/>
              </a:lnSpc>
            </a:pPr>
            <a:r>
              <a:rPr lang="en-US" sz="3951">
                <a:solidFill>
                  <a:srgbClr val="000000"/>
                </a:solidFill>
                <a:latin typeface="Formula Bold"/>
              </a:rPr>
              <a:t>INTERFACE CREATION</a:t>
            </a:r>
          </a:p>
        </p:txBody>
      </p:sp>
      <p:sp>
        <p:nvSpPr>
          <p:cNvPr name="TextBox 20" id="20"/>
          <p:cNvSpPr txBox="true"/>
          <p:nvPr/>
        </p:nvSpPr>
        <p:spPr>
          <a:xfrm rot="0">
            <a:off x="11451675" y="3953522"/>
            <a:ext cx="1749435" cy="475222"/>
          </a:xfrm>
          <a:prstGeom prst="rect">
            <a:avLst/>
          </a:prstGeom>
        </p:spPr>
        <p:txBody>
          <a:bodyPr anchor="t" rtlCol="false" tIns="0" lIns="0" bIns="0" rIns="0">
            <a:spAutoFit/>
          </a:bodyPr>
          <a:lstStyle/>
          <a:p>
            <a:pPr algn="ctr">
              <a:lnSpc>
                <a:spcPts val="3358"/>
              </a:lnSpc>
            </a:pPr>
            <a:r>
              <a:rPr lang="en-US" sz="3951">
                <a:solidFill>
                  <a:srgbClr val="000000"/>
                </a:solidFill>
                <a:latin typeface="Formula Bold"/>
              </a:rPr>
              <a:t>CHATBOT</a:t>
            </a:r>
          </a:p>
        </p:txBody>
      </p:sp>
      <p:sp>
        <p:nvSpPr>
          <p:cNvPr name="TextBox 21" id="21"/>
          <p:cNvSpPr txBox="true"/>
          <p:nvPr/>
        </p:nvSpPr>
        <p:spPr>
          <a:xfrm rot="0">
            <a:off x="11244198" y="2216189"/>
            <a:ext cx="5367601" cy="812784"/>
          </a:xfrm>
          <a:prstGeom prst="rect">
            <a:avLst/>
          </a:prstGeom>
        </p:spPr>
        <p:txBody>
          <a:bodyPr anchor="t" rtlCol="false" tIns="0" lIns="0" bIns="0" rIns="0">
            <a:spAutoFit/>
          </a:bodyPr>
          <a:lstStyle/>
          <a:p>
            <a:pPr algn="just" marL="0" indent="0" lvl="0">
              <a:lnSpc>
                <a:spcPts val="3235"/>
              </a:lnSpc>
            </a:pPr>
            <a:r>
              <a:rPr lang="en-US" sz="2469" spc="-111">
                <a:solidFill>
                  <a:srgbClr val="545454"/>
                </a:solidFill>
                <a:latin typeface="Arimo"/>
              </a:rPr>
              <a:t>A sensor data-based anomaly detection model will be developed as the first step.</a:t>
            </a:r>
          </a:p>
        </p:txBody>
      </p:sp>
      <p:sp>
        <p:nvSpPr>
          <p:cNvPr name="TextBox 22" id="22"/>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
        <p:nvSpPr>
          <p:cNvPr name="TextBox 23" id="23"/>
          <p:cNvSpPr txBox="true"/>
          <p:nvPr/>
        </p:nvSpPr>
        <p:spPr>
          <a:xfrm rot="0">
            <a:off x="1028700" y="3067511"/>
            <a:ext cx="6201111" cy="1524000"/>
          </a:xfrm>
          <a:prstGeom prst="rect">
            <a:avLst/>
          </a:prstGeom>
        </p:spPr>
        <p:txBody>
          <a:bodyPr anchor="t" rtlCol="false" tIns="0" lIns="0" bIns="0" rIns="0">
            <a:spAutoFit/>
          </a:bodyPr>
          <a:lstStyle/>
          <a:p>
            <a:pPr>
              <a:lnSpc>
                <a:spcPts val="11999"/>
              </a:lnSpc>
            </a:pPr>
            <a:r>
              <a:rPr lang="en-US" sz="9999">
                <a:solidFill>
                  <a:srgbClr val="000000"/>
                </a:solidFill>
                <a:latin typeface="Formula Bold"/>
              </a:rPr>
              <a:t>SHORT TERM</a:t>
            </a:r>
          </a:p>
        </p:txBody>
      </p:sp>
      <p:sp>
        <p:nvSpPr>
          <p:cNvPr name="TextBox 24" id="24"/>
          <p:cNvSpPr txBox="true"/>
          <p:nvPr/>
        </p:nvSpPr>
        <p:spPr>
          <a:xfrm rot="0">
            <a:off x="11244198" y="4659894"/>
            <a:ext cx="5367601" cy="1217376"/>
          </a:xfrm>
          <a:prstGeom prst="rect">
            <a:avLst/>
          </a:prstGeom>
        </p:spPr>
        <p:txBody>
          <a:bodyPr anchor="t" rtlCol="false" tIns="0" lIns="0" bIns="0" rIns="0">
            <a:spAutoFit/>
          </a:bodyPr>
          <a:lstStyle/>
          <a:p>
            <a:pPr algn="just" marL="0" indent="0" lvl="0">
              <a:lnSpc>
                <a:spcPts val="3235"/>
              </a:lnSpc>
            </a:pPr>
            <a:r>
              <a:rPr lang="en-US" sz="2469" spc="-111">
                <a:solidFill>
                  <a:srgbClr val="545454"/>
                </a:solidFill>
                <a:latin typeface="Arimo"/>
              </a:rPr>
              <a:t>A chatbot will be developed using LLM models to provide accurate and precise instructions.</a:t>
            </a:r>
          </a:p>
        </p:txBody>
      </p:sp>
      <p:sp>
        <p:nvSpPr>
          <p:cNvPr name="TextBox 25" id="25"/>
          <p:cNvSpPr txBox="true"/>
          <p:nvPr/>
        </p:nvSpPr>
        <p:spPr>
          <a:xfrm rot="0">
            <a:off x="11244394" y="7525548"/>
            <a:ext cx="5367601" cy="1217376"/>
          </a:xfrm>
          <a:prstGeom prst="rect">
            <a:avLst/>
          </a:prstGeom>
        </p:spPr>
        <p:txBody>
          <a:bodyPr anchor="t" rtlCol="false" tIns="0" lIns="0" bIns="0" rIns="0">
            <a:spAutoFit/>
          </a:bodyPr>
          <a:lstStyle/>
          <a:p>
            <a:pPr algn="just" marL="0" indent="0" lvl="0">
              <a:lnSpc>
                <a:spcPts val="3235"/>
              </a:lnSpc>
            </a:pPr>
            <a:r>
              <a:rPr lang="en-US" sz="2469" spc="-111">
                <a:solidFill>
                  <a:srgbClr val="545454"/>
                </a:solidFill>
                <a:latin typeface="Arimo"/>
              </a:rPr>
              <a:t>A client application will be created and added to an already existing server that is compatible with multiple platforms.</a:t>
            </a:r>
          </a:p>
        </p:txBody>
      </p:sp>
      <p:sp>
        <p:nvSpPr>
          <p:cNvPr name="Freeform 26" id="26"/>
          <p:cNvSpPr/>
          <p:nvPr/>
        </p:nvSpPr>
        <p:spPr>
          <a:xfrm flipH="false" flipV="false" rot="0">
            <a:off x="5567982" y="10109569"/>
            <a:ext cx="1526241" cy="610496"/>
          </a:xfrm>
          <a:custGeom>
            <a:avLst/>
            <a:gdLst/>
            <a:ahLst/>
            <a:cxnLst/>
            <a:rect r="r" b="b" t="t" l="l"/>
            <a:pathLst>
              <a:path h="610496" w="1526241">
                <a:moveTo>
                  <a:pt x="0" y="0"/>
                </a:moveTo>
                <a:lnTo>
                  <a:pt x="1526241" y="0"/>
                </a:lnTo>
                <a:lnTo>
                  <a:pt x="1526241" y="610496"/>
                </a:lnTo>
                <a:lnTo>
                  <a:pt x="0" y="610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7224791" y="719477"/>
            <a:ext cx="1526241" cy="610496"/>
          </a:xfrm>
          <a:custGeom>
            <a:avLst/>
            <a:gdLst/>
            <a:ahLst/>
            <a:cxnLst/>
            <a:rect r="r" b="b" t="t" l="l"/>
            <a:pathLst>
              <a:path h="610496" w="1526241">
                <a:moveTo>
                  <a:pt x="0" y="0"/>
                </a:moveTo>
                <a:lnTo>
                  <a:pt x="1526241" y="0"/>
                </a:lnTo>
                <a:lnTo>
                  <a:pt x="1526241" y="610496"/>
                </a:lnTo>
                <a:lnTo>
                  <a:pt x="0" y="610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463032" y="9175840"/>
            <a:ext cx="1215161" cy="719477"/>
          </a:xfrm>
          <a:custGeom>
            <a:avLst/>
            <a:gdLst/>
            <a:ahLst/>
            <a:cxnLst/>
            <a:rect r="r" b="b" t="t" l="l"/>
            <a:pathLst>
              <a:path h="719477" w="1215161">
                <a:moveTo>
                  <a:pt x="0" y="0"/>
                </a:moveTo>
                <a:lnTo>
                  <a:pt x="1215162" y="0"/>
                </a:lnTo>
                <a:lnTo>
                  <a:pt x="1215162" y="719476"/>
                </a:lnTo>
                <a:lnTo>
                  <a:pt x="0" y="7194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15978620" y="9175840"/>
            <a:ext cx="1215161" cy="719477"/>
          </a:xfrm>
          <a:custGeom>
            <a:avLst/>
            <a:gdLst/>
            <a:ahLst/>
            <a:cxnLst/>
            <a:rect r="r" b="b" t="t" l="l"/>
            <a:pathLst>
              <a:path h="719477" w="1215161">
                <a:moveTo>
                  <a:pt x="0" y="0"/>
                </a:moveTo>
                <a:lnTo>
                  <a:pt x="1215161" y="0"/>
                </a:lnTo>
                <a:lnTo>
                  <a:pt x="1215161" y="719476"/>
                </a:lnTo>
                <a:lnTo>
                  <a:pt x="0" y="7194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4794469" y="0"/>
            <a:ext cx="1215161" cy="719477"/>
          </a:xfrm>
          <a:custGeom>
            <a:avLst/>
            <a:gdLst/>
            <a:ahLst/>
            <a:cxnLst/>
            <a:rect r="r" b="b" t="t" l="l"/>
            <a:pathLst>
              <a:path h="719477" w="1215161">
                <a:moveTo>
                  <a:pt x="0" y="0"/>
                </a:moveTo>
                <a:lnTo>
                  <a:pt x="1215161" y="0"/>
                </a:lnTo>
                <a:lnTo>
                  <a:pt x="1215161" y="719477"/>
                </a:lnTo>
                <a:lnTo>
                  <a:pt x="0" y="719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814150" y="9895316"/>
            <a:ext cx="1215161" cy="719477"/>
          </a:xfrm>
          <a:custGeom>
            <a:avLst/>
            <a:gdLst/>
            <a:ahLst/>
            <a:cxnLst/>
            <a:rect r="r" b="b" t="t" l="l"/>
            <a:pathLst>
              <a:path h="719477" w="1215161">
                <a:moveTo>
                  <a:pt x="0" y="0"/>
                </a:moveTo>
                <a:lnTo>
                  <a:pt x="1215161" y="0"/>
                </a:lnTo>
                <a:lnTo>
                  <a:pt x="1215161" y="719477"/>
                </a:lnTo>
                <a:lnTo>
                  <a:pt x="0" y="719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7255801" y="9895316"/>
            <a:ext cx="1215161" cy="719477"/>
          </a:xfrm>
          <a:custGeom>
            <a:avLst/>
            <a:gdLst/>
            <a:ahLst/>
            <a:cxnLst/>
            <a:rect r="r" b="b" t="t" l="l"/>
            <a:pathLst>
              <a:path h="719477" w="1215161">
                <a:moveTo>
                  <a:pt x="0" y="0"/>
                </a:moveTo>
                <a:lnTo>
                  <a:pt x="1215162" y="0"/>
                </a:lnTo>
                <a:lnTo>
                  <a:pt x="1215162" y="719477"/>
                </a:lnTo>
                <a:lnTo>
                  <a:pt x="0" y="719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3292747" y="9257476"/>
            <a:ext cx="1526241" cy="610496"/>
          </a:xfrm>
          <a:custGeom>
            <a:avLst/>
            <a:gdLst/>
            <a:ahLst/>
            <a:cxnLst/>
            <a:rect r="r" b="b" t="t" l="l"/>
            <a:pathLst>
              <a:path h="610496" w="1526241">
                <a:moveTo>
                  <a:pt x="0" y="0"/>
                </a:moveTo>
                <a:lnTo>
                  <a:pt x="1526240" y="0"/>
                </a:lnTo>
                <a:lnTo>
                  <a:pt x="1526240" y="610496"/>
                </a:lnTo>
                <a:lnTo>
                  <a:pt x="0" y="610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1028700" y="8843247"/>
            <a:ext cx="1215161" cy="719477"/>
          </a:xfrm>
          <a:custGeom>
            <a:avLst/>
            <a:gdLst/>
            <a:ahLst/>
            <a:cxnLst/>
            <a:rect r="r" b="b" t="t" l="l"/>
            <a:pathLst>
              <a:path h="719477" w="1215161">
                <a:moveTo>
                  <a:pt x="0" y="0"/>
                </a:moveTo>
                <a:lnTo>
                  <a:pt x="1215161" y="0"/>
                </a:lnTo>
                <a:lnTo>
                  <a:pt x="1215161" y="719477"/>
                </a:lnTo>
                <a:lnTo>
                  <a:pt x="0" y="719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2077585" y="9867972"/>
            <a:ext cx="1215161" cy="719477"/>
          </a:xfrm>
          <a:custGeom>
            <a:avLst/>
            <a:gdLst/>
            <a:ahLst/>
            <a:cxnLst/>
            <a:rect r="r" b="b" t="t" l="l"/>
            <a:pathLst>
              <a:path h="719477" w="1215161">
                <a:moveTo>
                  <a:pt x="0" y="0"/>
                </a:moveTo>
                <a:lnTo>
                  <a:pt x="1215162" y="0"/>
                </a:lnTo>
                <a:lnTo>
                  <a:pt x="1215162" y="719477"/>
                </a:lnTo>
                <a:lnTo>
                  <a:pt x="0" y="719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8236" y="-248159"/>
            <a:ext cx="19609603" cy="10766437"/>
            <a:chOff x="0" y="0"/>
            <a:chExt cx="26146138" cy="14355250"/>
          </a:xfrm>
        </p:grpSpPr>
        <p:sp>
          <p:nvSpPr>
            <p:cNvPr name="Freeform 3" id="3"/>
            <p:cNvSpPr/>
            <p:nvPr/>
          </p:nvSpPr>
          <p:spPr>
            <a:xfrm flipH="false" flipV="false" rot="0">
              <a:off x="0" y="3799258"/>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86057" y="145936"/>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92703" y="13537734"/>
              <a:ext cx="2043790" cy="817516"/>
            </a:xfrm>
            <a:custGeom>
              <a:avLst/>
              <a:gdLst/>
              <a:ahLst/>
              <a:cxnLst/>
              <a:rect r="r" b="b" t="t" l="l"/>
              <a:pathLst>
                <a:path h="817516" w="2043790">
                  <a:moveTo>
                    <a:pt x="0" y="0"/>
                  </a:moveTo>
                  <a:lnTo>
                    <a:pt x="2043791" y="0"/>
                  </a:lnTo>
                  <a:lnTo>
                    <a:pt x="2043791"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102348" y="963452"/>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6567" y="12287376"/>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433598" y="12287376"/>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847900" y="0"/>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26842" y="13250828"/>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143873" y="1325082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475124" y="178096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445933" y="12396695"/>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191486" y="11433243"/>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818710" y="13214211"/>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6" id="16"/>
          <p:cNvSpPr txBox="true"/>
          <p:nvPr/>
        </p:nvSpPr>
        <p:spPr>
          <a:xfrm rot="0">
            <a:off x="4588347" y="1632875"/>
            <a:ext cx="9111306" cy="1524000"/>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000000"/>
                </a:solidFill>
                <a:latin typeface="Formula Ultra-Bold"/>
              </a:rPr>
              <a:t>LONG TERM</a:t>
            </a:r>
          </a:p>
        </p:txBody>
      </p:sp>
      <p:grpSp>
        <p:nvGrpSpPr>
          <p:cNvPr name="Group 17" id="17"/>
          <p:cNvGrpSpPr/>
          <p:nvPr/>
        </p:nvGrpSpPr>
        <p:grpSpPr>
          <a:xfrm rot="0">
            <a:off x="12700121" y="4070237"/>
            <a:ext cx="3871546" cy="1272541"/>
            <a:chOff x="0" y="0"/>
            <a:chExt cx="812800" cy="267160"/>
          </a:xfrm>
        </p:grpSpPr>
        <p:sp>
          <p:nvSpPr>
            <p:cNvPr name="Freeform 18" id="18"/>
            <p:cNvSpPr/>
            <p:nvPr/>
          </p:nvSpPr>
          <p:spPr>
            <a:xfrm flipH="false" flipV="false" rot="0">
              <a:off x="0" y="0"/>
              <a:ext cx="812800" cy="267160"/>
            </a:xfrm>
            <a:custGeom>
              <a:avLst/>
              <a:gdLst/>
              <a:ahLst/>
              <a:cxnLst/>
              <a:rect r="r" b="b" t="t" l="l"/>
              <a:pathLst>
                <a:path h="267160" w="812800">
                  <a:moveTo>
                    <a:pt x="0" y="0"/>
                  </a:moveTo>
                  <a:lnTo>
                    <a:pt x="812800" y="0"/>
                  </a:lnTo>
                  <a:lnTo>
                    <a:pt x="812800" y="267160"/>
                  </a:lnTo>
                  <a:lnTo>
                    <a:pt x="0" y="267160"/>
                  </a:lnTo>
                  <a:close/>
                </a:path>
              </a:pathLst>
            </a:custGeom>
            <a:solidFill>
              <a:srgbClr val="DF4634"/>
            </a:solidFill>
            <a:ln cap="sq">
              <a:noFill/>
              <a:prstDash val="solid"/>
              <a:miter/>
            </a:ln>
          </p:spPr>
        </p:sp>
        <p:sp>
          <p:nvSpPr>
            <p:cNvPr name="TextBox 19" id="19"/>
            <p:cNvSpPr txBox="true"/>
            <p:nvPr/>
          </p:nvSpPr>
          <p:spPr>
            <a:xfrm>
              <a:off x="0" y="-9525"/>
              <a:ext cx="812800" cy="276685"/>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12700121" y="5554592"/>
            <a:ext cx="3871546" cy="1735980"/>
            <a:chOff x="0" y="0"/>
            <a:chExt cx="812800" cy="364455"/>
          </a:xfrm>
        </p:grpSpPr>
        <p:sp>
          <p:nvSpPr>
            <p:cNvPr name="Freeform 21" id="21"/>
            <p:cNvSpPr/>
            <p:nvPr/>
          </p:nvSpPr>
          <p:spPr>
            <a:xfrm flipH="false" flipV="false" rot="0">
              <a:off x="0" y="0"/>
              <a:ext cx="812800" cy="364455"/>
            </a:xfrm>
            <a:custGeom>
              <a:avLst/>
              <a:gdLst/>
              <a:ahLst/>
              <a:cxnLst/>
              <a:rect r="r" b="b" t="t" l="l"/>
              <a:pathLst>
                <a:path h="364455" w="812800">
                  <a:moveTo>
                    <a:pt x="0" y="0"/>
                  </a:moveTo>
                  <a:lnTo>
                    <a:pt x="812800" y="0"/>
                  </a:lnTo>
                  <a:lnTo>
                    <a:pt x="812800" y="364455"/>
                  </a:lnTo>
                  <a:lnTo>
                    <a:pt x="0" y="364455"/>
                  </a:lnTo>
                  <a:close/>
                </a:path>
              </a:pathLst>
            </a:custGeom>
            <a:solidFill>
              <a:srgbClr val="000000"/>
            </a:solidFill>
            <a:ln cap="sq">
              <a:noFill/>
              <a:prstDash val="solid"/>
              <a:miter/>
            </a:ln>
          </p:spPr>
        </p:sp>
        <p:sp>
          <p:nvSpPr>
            <p:cNvPr name="TextBox 22" id="22"/>
            <p:cNvSpPr txBox="true"/>
            <p:nvPr/>
          </p:nvSpPr>
          <p:spPr>
            <a:xfrm>
              <a:off x="0" y="-9525"/>
              <a:ext cx="812800" cy="373980"/>
            </a:xfrm>
            <a:prstGeom prst="rect">
              <a:avLst/>
            </a:prstGeom>
          </p:spPr>
          <p:txBody>
            <a:bodyPr anchor="ctr" rtlCol="false" tIns="50800" lIns="50800" bIns="50800" rIns="50800"/>
            <a:lstStyle/>
            <a:p>
              <a:pPr algn="ctr">
                <a:lnSpc>
                  <a:spcPts val="2520"/>
                </a:lnSpc>
              </a:pPr>
            </a:p>
          </p:txBody>
        </p:sp>
      </p:grpSp>
      <p:sp>
        <p:nvSpPr>
          <p:cNvPr name="TextBox 23" id="23"/>
          <p:cNvSpPr txBox="true"/>
          <p:nvPr/>
        </p:nvSpPr>
        <p:spPr>
          <a:xfrm rot="0">
            <a:off x="13699653" y="4163656"/>
            <a:ext cx="2318363" cy="971404"/>
          </a:xfrm>
          <a:prstGeom prst="rect">
            <a:avLst/>
          </a:prstGeom>
        </p:spPr>
        <p:txBody>
          <a:bodyPr anchor="t" rtlCol="false" tIns="0" lIns="0" bIns="0" rIns="0">
            <a:spAutoFit/>
          </a:bodyPr>
          <a:lstStyle/>
          <a:p>
            <a:pPr marL="0" indent="0" lvl="0">
              <a:lnSpc>
                <a:spcPts val="8053"/>
              </a:lnSpc>
            </a:pPr>
            <a:r>
              <a:rPr lang="en-US" sz="5671">
                <a:solidFill>
                  <a:srgbClr val="FFFFFF"/>
                </a:solidFill>
                <a:latin typeface="Formula Ultra-Bold"/>
              </a:rPr>
              <a:t>Step 3</a:t>
            </a:r>
          </a:p>
        </p:txBody>
      </p:sp>
      <p:grpSp>
        <p:nvGrpSpPr>
          <p:cNvPr name="Group 24" id="24"/>
          <p:cNvGrpSpPr/>
          <p:nvPr/>
        </p:nvGrpSpPr>
        <p:grpSpPr>
          <a:xfrm rot="0">
            <a:off x="7070793" y="4070237"/>
            <a:ext cx="3871546" cy="1272541"/>
            <a:chOff x="0" y="0"/>
            <a:chExt cx="812800" cy="267160"/>
          </a:xfrm>
        </p:grpSpPr>
        <p:sp>
          <p:nvSpPr>
            <p:cNvPr name="Freeform 25" id="25"/>
            <p:cNvSpPr/>
            <p:nvPr/>
          </p:nvSpPr>
          <p:spPr>
            <a:xfrm flipH="false" flipV="false" rot="0">
              <a:off x="0" y="0"/>
              <a:ext cx="812800" cy="267160"/>
            </a:xfrm>
            <a:custGeom>
              <a:avLst/>
              <a:gdLst/>
              <a:ahLst/>
              <a:cxnLst/>
              <a:rect r="r" b="b" t="t" l="l"/>
              <a:pathLst>
                <a:path h="267160" w="812800">
                  <a:moveTo>
                    <a:pt x="0" y="0"/>
                  </a:moveTo>
                  <a:lnTo>
                    <a:pt x="812800" y="0"/>
                  </a:lnTo>
                  <a:lnTo>
                    <a:pt x="812800" y="267160"/>
                  </a:lnTo>
                  <a:lnTo>
                    <a:pt x="0" y="267160"/>
                  </a:lnTo>
                  <a:close/>
                </a:path>
              </a:pathLst>
            </a:custGeom>
            <a:solidFill>
              <a:srgbClr val="DF4634"/>
            </a:solidFill>
            <a:ln cap="sq">
              <a:noFill/>
              <a:prstDash val="solid"/>
              <a:miter/>
            </a:ln>
          </p:spPr>
        </p:sp>
        <p:sp>
          <p:nvSpPr>
            <p:cNvPr name="TextBox 26" id="26"/>
            <p:cNvSpPr txBox="true"/>
            <p:nvPr/>
          </p:nvSpPr>
          <p:spPr>
            <a:xfrm>
              <a:off x="0" y="-9525"/>
              <a:ext cx="812800" cy="276685"/>
            </a:xfrm>
            <a:prstGeom prst="rect">
              <a:avLst/>
            </a:prstGeom>
          </p:spPr>
          <p:txBody>
            <a:bodyPr anchor="ctr" rtlCol="false" tIns="50800" lIns="50800" bIns="50800" rIns="50800"/>
            <a:lstStyle/>
            <a:p>
              <a:pPr algn="ctr">
                <a:lnSpc>
                  <a:spcPts val="2520"/>
                </a:lnSpc>
              </a:pPr>
            </a:p>
          </p:txBody>
        </p:sp>
      </p:grpSp>
      <p:grpSp>
        <p:nvGrpSpPr>
          <p:cNvPr name="Group 27" id="27"/>
          <p:cNvGrpSpPr/>
          <p:nvPr/>
        </p:nvGrpSpPr>
        <p:grpSpPr>
          <a:xfrm rot="0">
            <a:off x="7070793" y="5554592"/>
            <a:ext cx="3871546" cy="1735980"/>
            <a:chOff x="0" y="0"/>
            <a:chExt cx="812800" cy="364455"/>
          </a:xfrm>
        </p:grpSpPr>
        <p:sp>
          <p:nvSpPr>
            <p:cNvPr name="Freeform 28" id="28"/>
            <p:cNvSpPr/>
            <p:nvPr/>
          </p:nvSpPr>
          <p:spPr>
            <a:xfrm flipH="false" flipV="false" rot="0">
              <a:off x="0" y="0"/>
              <a:ext cx="812800" cy="364455"/>
            </a:xfrm>
            <a:custGeom>
              <a:avLst/>
              <a:gdLst/>
              <a:ahLst/>
              <a:cxnLst/>
              <a:rect r="r" b="b" t="t" l="l"/>
              <a:pathLst>
                <a:path h="364455" w="812800">
                  <a:moveTo>
                    <a:pt x="0" y="0"/>
                  </a:moveTo>
                  <a:lnTo>
                    <a:pt x="812800" y="0"/>
                  </a:lnTo>
                  <a:lnTo>
                    <a:pt x="812800" y="364455"/>
                  </a:lnTo>
                  <a:lnTo>
                    <a:pt x="0" y="364455"/>
                  </a:lnTo>
                  <a:close/>
                </a:path>
              </a:pathLst>
            </a:custGeom>
            <a:solidFill>
              <a:srgbClr val="000000"/>
            </a:solidFill>
            <a:ln cap="sq">
              <a:noFill/>
              <a:prstDash val="solid"/>
              <a:miter/>
            </a:ln>
          </p:spPr>
        </p:sp>
        <p:sp>
          <p:nvSpPr>
            <p:cNvPr name="TextBox 29" id="29"/>
            <p:cNvSpPr txBox="true"/>
            <p:nvPr/>
          </p:nvSpPr>
          <p:spPr>
            <a:xfrm>
              <a:off x="0" y="-9525"/>
              <a:ext cx="812800" cy="373980"/>
            </a:xfrm>
            <a:prstGeom prst="rect">
              <a:avLst/>
            </a:prstGeom>
          </p:spPr>
          <p:txBody>
            <a:bodyPr anchor="ctr" rtlCol="false" tIns="50800" lIns="50800" bIns="50800" rIns="50800"/>
            <a:lstStyle/>
            <a:p>
              <a:pPr algn="ctr">
                <a:lnSpc>
                  <a:spcPts val="2520"/>
                </a:lnSpc>
              </a:pPr>
            </a:p>
          </p:txBody>
        </p:sp>
      </p:grpSp>
      <p:grpSp>
        <p:nvGrpSpPr>
          <p:cNvPr name="Group 30" id="30"/>
          <p:cNvGrpSpPr/>
          <p:nvPr/>
        </p:nvGrpSpPr>
        <p:grpSpPr>
          <a:xfrm rot="0">
            <a:off x="1182686" y="5554592"/>
            <a:ext cx="3871546" cy="1735980"/>
            <a:chOff x="0" y="0"/>
            <a:chExt cx="812800" cy="364455"/>
          </a:xfrm>
        </p:grpSpPr>
        <p:sp>
          <p:nvSpPr>
            <p:cNvPr name="Freeform 31" id="31"/>
            <p:cNvSpPr/>
            <p:nvPr/>
          </p:nvSpPr>
          <p:spPr>
            <a:xfrm flipH="false" flipV="false" rot="0">
              <a:off x="0" y="0"/>
              <a:ext cx="812800" cy="364455"/>
            </a:xfrm>
            <a:custGeom>
              <a:avLst/>
              <a:gdLst/>
              <a:ahLst/>
              <a:cxnLst/>
              <a:rect r="r" b="b" t="t" l="l"/>
              <a:pathLst>
                <a:path h="364455" w="812800">
                  <a:moveTo>
                    <a:pt x="0" y="0"/>
                  </a:moveTo>
                  <a:lnTo>
                    <a:pt x="812800" y="0"/>
                  </a:lnTo>
                  <a:lnTo>
                    <a:pt x="812800" y="364455"/>
                  </a:lnTo>
                  <a:lnTo>
                    <a:pt x="0" y="364455"/>
                  </a:lnTo>
                  <a:close/>
                </a:path>
              </a:pathLst>
            </a:custGeom>
            <a:solidFill>
              <a:srgbClr val="000000"/>
            </a:solidFill>
            <a:ln cap="sq">
              <a:noFill/>
              <a:prstDash val="solid"/>
              <a:miter/>
            </a:ln>
          </p:spPr>
        </p:sp>
        <p:sp>
          <p:nvSpPr>
            <p:cNvPr name="TextBox 32" id="32"/>
            <p:cNvSpPr txBox="true"/>
            <p:nvPr/>
          </p:nvSpPr>
          <p:spPr>
            <a:xfrm>
              <a:off x="0" y="-9525"/>
              <a:ext cx="812800" cy="373980"/>
            </a:xfrm>
            <a:prstGeom prst="rect">
              <a:avLst/>
            </a:prstGeom>
          </p:spPr>
          <p:txBody>
            <a:bodyPr anchor="ctr" rtlCol="false" tIns="50800" lIns="50800" bIns="50800" rIns="50800"/>
            <a:lstStyle/>
            <a:p>
              <a:pPr algn="ctr">
                <a:lnSpc>
                  <a:spcPts val="2520"/>
                </a:lnSpc>
              </a:pPr>
            </a:p>
          </p:txBody>
        </p:sp>
      </p:grpSp>
      <p:sp>
        <p:nvSpPr>
          <p:cNvPr name="TextBox 33" id="33"/>
          <p:cNvSpPr txBox="true"/>
          <p:nvPr/>
        </p:nvSpPr>
        <p:spPr>
          <a:xfrm rot="0">
            <a:off x="8115350" y="4163656"/>
            <a:ext cx="2318363" cy="971404"/>
          </a:xfrm>
          <a:prstGeom prst="rect">
            <a:avLst/>
          </a:prstGeom>
        </p:spPr>
        <p:txBody>
          <a:bodyPr anchor="t" rtlCol="false" tIns="0" lIns="0" bIns="0" rIns="0">
            <a:spAutoFit/>
          </a:bodyPr>
          <a:lstStyle/>
          <a:p>
            <a:pPr marL="0" indent="0" lvl="0">
              <a:lnSpc>
                <a:spcPts val="8053"/>
              </a:lnSpc>
            </a:pPr>
            <a:r>
              <a:rPr lang="en-US" sz="5671">
                <a:solidFill>
                  <a:srgbClr val="FFFFFF"/>
                </a:solidFill>
                <a:latin typeface="Formula Ultra-Bold"/>
              </a:rPr>
              <a:t>Step 2</a:t>
            </a:r>
          </a:p>
        </p:txBody>
      </p:sp>
      <p:sp>
        <p:nvSpPr>
          <p:cNvPr name="Freeform 34" id="34"/>
          <p:cNvSpPr/>
          <p:nvPr/>
        </p:nvSpPr>
        <p:spPr>
          <a:xfrm flipH="false" flipV="false" rot="-2700000">
            <a:off x="11193899" y="4238189"/>
            <a:ext cx="601899" cy="601899"/>
          </a:xfrm>
          <a:custGeom>
            <a:avLst/>
            <a:gdLst/>
            <a:ahLst/>
            <a:cxnLst/>
            <a:rect r="r" b="b" t="t" l="l"/>
            <a:pathLst>
              <a:path h="601899" w="601899">
                <a:moveTo>
                  <a:pt x="0" y="0"/>
                </a:moveTo>
                <a:lnTo>
                  <a:pt x="601900" y="0"/>
                </a:lnTo>
                <a:lnTo>
                  <a:pt x="601900" y="601899"/>
                </a:lnTo>
                <a:lnTo>
                  <a:pt x="0" y="6018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5" id="35"/>
          <p:cNvGrpSpPr/>
          <p:nvPr/>
        </p:nvGrpSpPr>
        <p:grpSpPr>
          <a:xfrm rot="0">
            <a:off x="1182686" y="4070237"/>
            <a:ext cx="3871546" cy="1272541"/>
            <a:chOff x="0" y="0"/>
            <a:chExt cx="812800" cy="267160"/>
          </a:xfrm>
        </p:grpSpPr>
        <p:sp>
          <p:nvSpPr>
            <p:cNvPr name="Freeform 36" id="36"/>
            <p:cNvSpPr/>
            <p:nvPr/>
          </p:nvSpPr>
          <p:spPr>
            <a:xfrm flipH="false" flipV="false" rot="0">
              <a:off x="0" y="0"/>
              <a:ext cx="812800" cy="267160"/>
            </a:xfrm>
            <a:custGeom>
              <a:avLst/>
              <a:gdLst/>
              <a:ahLst/>
              <a:cxnLst/>
              <a:rect r="r" b="b" t="t" l="l"/>
              <a:pathLst>
                <a:path h="267160" w="812800">
                  <a:moveTo>
                    <a:pt x="0" y="0"/>
                  </a:moveTo>
                  <a:lnTo>
                    <a:pt x="812800" y="0"/>
                  </a:lnTo>
                  <a:lnTo>
                    <a:pt x="812800" y="267160"/>
                  </a:lnTo>
                  <a:lnTo>
                    <a:pt x="0" y="267160"/>
                  </a:lnTo>
                  <a:close/>
                </a:path>
              </a:pathLst>
            </a:custGeom>
            <a:solidFill>
              <a:srgbClr val="DF4634"/>
            </a:solidFill>
            <a:ln cap="sq">
              <a:noFill/>
              <a:prstDash val="solid"/>
              <a:miter/>
            </a:ln>
          </p:spPr>
        </p:sp>
        <p:sp>
          <p:nvSpPr>
            <p:cNvPr name="TextBox 37" id="37"/>
            <p:cNvSpPr txBox="true"/>
            <p:nvPr/>
          </p:nvSpPr>
          <p:spPr>
            <a:xfrm>
              <a:off x="0" y="-9525"/>
              <a:ext cx="812800" cy="276685"/>
            </a:xfrm>
            <a:prstGeom prst="rect">
              <a:avLst/>
            </a:prstGeom>
          </p:spPr>
          <p:txBody>
            <a:bodyPr anchor="ctr" rtlCol="false" tIns="50800" lIns="50800" bIns="50800" rIns="50800"/>
            <a:lstStyle/>
            <a:p>
              <a:pPr algn="ctr">
                <a:lnSpc>
                  <a:spcPts val="2520"/>
                </a:lnSpc>
              </a:pPr>
            </a:p>
          </p:txBody>
        </p:sp>
      </p:grpSp>
      <p:sp>
        <p:nvSpPr>
          <p:cNvPr name="TextBox 38" id="38"/>
          <p:cNvSpPr txBox="true"/>
          <p:nvPr/>
        </p:nvSpPr>
        <p:spPr>
          <a:xfrm rot="0">
            <a:off x="1329591" y="6117782"/>
            <a:ext cx="3577737" cy="590550"/>
          </a:xfrm>
          <a:prstGeom prst="rect">
            <a:avLst/>
          </a:prstGeom>
        </p:spPr>
        <p:txBody>
          <a:bodyPr anchor="t" rtlCol="false" tIns="0" lIns="0" bIns="0" rIns="0">
            <a:spAutoFit/>
          </a:bodyPr>
          <a:lstStyle/>
          <a:p>
            <a:pPr algn="ctr" marL="0" indent="0" lvl="0">
              <a:lnSpc>
                <a:spcPts val="2304"/>
              </a:lnSpc>
            </a:pPr>
            <a:r>
              <a:rPr lang="en-US" sz="1920" spc="384">
                <a:solidFill>
                  <a:srgbClr val="FFFFFF"/>
                </a:solidFill>
                <a:latin typeface="Arimo Bold"/>
              </a:rPr>
              <a:t>MOBILE APP IMPLEMENTATION</a:t>
            </a:r>
          </a:p>
        </p:txBody>
      </p:sp>
      <p:sp>
        <p:nvSpPr>
          <p:cNvPr name="TextBox 39" id="39"/>
          <p:cNvSpPr txBox="true"/>
          <p:nvPr/>
        </p:nvSpPr>
        <p:spPr>
          <a:xfrm rot="0">
            <a:off x="2244573" y="4163656"/>
            <a:ext cx="1747772" cy="971404"/>
          </a:xfrm>
          <a:prstGeom prst="rect">
            <a:avLst/>
          </a:prstGeom>
        </p:spPr>
        <p:txBody>
          <a:bodyPr anchor="t" rtlCol="false" tIns="0" lIns="0" bIns="0" rIns="0">
            <a:spAutoFit/>
          </a:bodyPr>
          <a:lstStyle/>
          <a:p>
            <a:pPr marL="0" indent="0" lvl="0">
              <a:lnSpc>
                <a:spcPts val="8053"/>
              </a:lnSpc>
            </a:pPr>
            <a:r>
              <a:rPr lang="en-US" sz="5671">
                <a:solidFill>
                  <a:srgbClr val="FFFFFF"/>
                </a:solidFill>
                <a:latin typeface="Formula Ultra-Bold"/>
              </a:rPr>
              <a:t>Step 1</a:t>
            </a:r>
          </a:p>
        </p:txBody>
      </p:sp>
      <p:sp>
        <p:nvSpPr>
          <p:cNvPr name="TextBox 40" id="40"/>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
        <p:nvSpPr>
          <p:cNvPr name="TextBox 41" id="41"/>
          <p:cNvSpPr txBox="true"/>
          <p:nvPr/>
        </p:nvSpPr>
        <p:spPr>
          <a:xfrm rot="0">
            <a:off x="7296364" y="6117782"/>
            <a:ext cx="3420404" cy="590550"/>
          </a:xfrm>
          <a:prstGeom prst="rect">
            <a:avLst/>
          </a:prstGeom>
        </p:spPr>
        <p:txBody>
          <a:bodyPr anchor="t" rtlCol="false" tIns="0" lIns="0" bIns="0" rIns="0">
            <a:spAutoFit/>
          </a:bodyPr>
          <a:lstStyle/>
          <a:p>
            <a:pPr algn="ctr" marL="0" indent="0" lvl="0">
              <a:lnSpc>
                <a:spcPts val="2304"/>
              </a:lnSpc>
            </a:pPr>
            <a:r>
              <a:rPr lang="en-US" sz="1920" spc="384">
                <a:solidFill>
                  <a:srgbClr val="FFFFFF"/>
                </a:solidFill>
                <a:latin typeface="Arimo Bold"/>
              </a:rPr>
              <a:t>INDUSTRY IMPLEMENTATION</a:t>
            </a:r>
          </a:p>
        </p:txBody>
      </p:sp>
      <p:sp>
        <p:nvSpPr>
          <p:cNvPr name="TextBox 42" id="42"/>
          <p:cNvSpPr txBox="true"/>
          <p:nvPr/>
        </p:nvSpPr>
        <p:spPr>
          <a:xfrm rot="0">
            <a:off x="12961639" y="6132862"/>
            <a:ext cx="3347922" cy="600288"/>
          </a:xfrm>
          <a:prstGeom prst="rect">
            <a:avLst/>
          </a:prstGeom>
        </p:spPr>
        <p:txBody>
          <a:bodyPr anchor="t" rtlCol="false" tIns="0" lIns="0" bIns="0" rIns="0">
            <a:spAutoFit/>
          </a:bodyPr>
          <a:lstStyle/>
          <a:p>
            <a:pPr algn="ctr" marL="0" indent="0" lvl="0">
              <a:lnSpc>
                <a:spcPts val="2308"/>
              </a:lnSpc>
            </a:pPr>
            <a:r>
              <a:rPr lang="en-US" sz="1923" spc="384">
                <a:solidFill>
                  <a:srgbClr val="FFFFFF"/>
                </a:solidFill>
                <a:latin typeface="Arimo Bold"/>
              </a:rPr>
              <a:t>COMMERICAL IMPLEMENTATION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
        <p:nvSpPr>
          <p:cNvPr name="TextBox 3" id="3"/>
          <p:cNvSpPr txBox="true"/>
          <p:nvPr/>
        </p:nvSpPr>
        <p:spPr>
          <a:xfrm rot="0">
            <a:off x="1028700" y="1308957"/>
            <a:ext cx="9282250" cy="1524000"/>
          </a:xfrm>
          <a:prstGeom prst="rect">
            <a:avLst/>
          </a:prstGeom>
        </p:spPr>
        <p:txBody>
          <a:bodyPr anchor="t" rtlCol="false" tIns="0" lIns="0" bIns="0" rIns="0">
            <a:spAutoFit/>
          </a:bodyPr>
          <a:lstStyle/>
          <a:p>
            <a:pPr marL="0" indent="0" lvl="0">
              <a:lnSpc>
                <a:spcPts val="11999"/>
              </a:lnSpc>
            </a:pPr>
            <a:r>
              <a:rPr lang="en-US" sz="9999">
                <a:solidFill>
                  <a:srgbClr val="DF4634"/>
                </a:solidFill>
                <a:latin typeface="Formula Bold"/>
              </a:rPr>
              <a:t>IMPACT AND BENEFITS</a:t>
            </a:r>
          </a:p>
        </p:txBody>
      </p:sp>
      <p:sp>
        <p:nvSpPr>
          <p:cNvPr name="TextBox 4" id="4"/>
          <p:cNvSpPr txBox="true"/>
          <p:nvPr/>
        </p:nvSpPr>
        <p:spPr>
          <a:xfrm rot="0">
            <a:off x="1028700" y="3061557"/>
            <a:ext cx="16039505" cy="56896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DF4634"/>
                </a:solidFill>
                <a:latin typeface="Arimo Bold"/>
              </a:rPr>
              <a:t>Proactive Hazard Mitigation:</a:t>
            </a:r>
            <a:r>
              <a:rPr lang="en-US" sz="2499">
                <a:solidFill>
                  <a:srgbClr val="FFFFFF"/>
                </a:solidFill>
                <a:latin typeface="Arimo"/>
              </a:rPr>
              <a:t> By leveraging machine learning algorithms to detect anomalies in smoke sensor data, the system enables proactive identification of potential safety hazards, such as fires or gas leaks, allowing for swift intervention to prevent accidents and ensure the safety of workers and assets.</a:t>
            </a:r>
          </a:p>
          <a:p>
            <a:pPr algn="just">
              <a:lnSpc>
                <a:spcPts val="3499"/>
              </a:lnSpc>
            </a:pPr>
          </a:p>
          <a:p>
            <a:pPr algn="just" marL="539749" indent="-269875" lvl="1">
              <a:lnSpc>
                <a:spcPts val="3499"/>
              </a:lnSpc>
              <a:buFont typeface="Arial"/>
              <a:buChar char="•"/>
            </a:pPr>
            <a:r>
              <a:rPr lang="en-US" sz="2499">
                <a:solidFill>
                  <a:srgbClr val="DF4634"/>
                </a:solidFill>
                <a:latin typeface="Arimo Bold"/>
              </a:rPr>
              <a:t>Minimized Downtime and Maintenance Costs:</a:t>
            </a:r>
            <a:r>
              <a:rPr lang="en-US" sz="2499">
                <a:solidFill>
                  <a:srgbClr val="FFFFFF"/>
                </a:solidFill>
                <a:latin typeface="Arimo"/>
              </a:rPr>
              <a:t> Through timely detection of anomalies and automated communication via the chatbot interface, maintenance personnel can promptly address issues before they escalate into major failures, minimizing unplanned downtime and reducing emergency repair costs, leading to improved operational efficiency and cost savings.</a:t>
            </a:r>
          </a:p>
          <a:p>
            <a:pPr algn="just">
              <a:lnSpc>
                <a:spcPts val="3499"/>
              </a:lnSpc>
            </a:pPr>
          </a:p>
          <a:p>
            <a:pPr algn="just" marL="539749" indent="-269875" lvl="1">
              <a:lnSpc>
                <a:spcPts val="3499"/>
              </a:lnSpc>
              <a:buFont typeface="Arial"/>
              <a:buChar char="•"/>
            </a:pPr>
            <a:r>
              <a:rPr lang="en-US" sz="2499">
                <a:solidFill>
                  <a:srgbClr val="DF4634"/>
                </a:solidFill>
                <a:latin typeface="Arimo Bold"/>
              </a:rPr>
              <a:t>Streamlined Communication and Response:</a:t>
            </a:r>
            <a:r>
              <a:rPr lang="en-US" sz="2499">
                <a:solidFill>
                  <a:srgbClr val="FFFFFF"/>
                </a:solidFill>
                <a:latin typeface="Arimo"/>
              </a:rPr>
              <a:t> The integration of a chatbot interface facilitates seamless communication between maintenance personnel and the predictive maintenance system, providing instant alerts, actionable recommendations, and real-time support, thereby enhancing response times, productivity, and decision-making in industrial environments.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93" t="0" r="-2693"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DF4634"/>
            </a:solidFill>
          </p:spPr>
        </p:sp>
        <p:sp>
          <p:nvSpPr>
            <p:cNvPr name="TextBox 4" id="4"/>
            <p:cNvSpPr txBox="true"/>
            <p:nvPr/>
          </p:nvSpPr>
          <p:spPr>
            <a:xfrm>
              <a:off x="0" y="-9525"/>
              <a:ext cx="2408296" cy="2718858"/>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878378" y="1699357"/>
            <a:ext cx="5354655" cy="6830647"/>
            <a:chOff x="0" y="0"/>
            <a:chExt cx="7139541" cy="9107530"/>
          </a:xfrm>
        </p:grpSpPr>
        <p:pic>
          <p:nvPicPr>
            <p:cNvPr name="Picture 6" id="6"/>
            <p:cNvPicPr>
              <a:picLocks noChangeAspect="true"/>
            </p:cNvPicPr>
            <p:nvPr/>
          </p:nvPicPr>
          <p:blipFill>
            <a:blip r:embed="rId2"/>
            <a:srcRect l="23885" t="0" r="23885" b="0"/>
            <a:stretch>
              <a:fillRect/>
            </a:stretch>
          </p:blipFill>
          <p:spPr>
            <a:xfrm flipH="false" flipV="false">
              <a:off x="0" y="0"/>
              <a:ext cx="7139541" cy="9107530"/>
            </a:xfrm>
            <a:prstGeom prst="rect">
              <a:avLst/>
            </a:prstGeom>
          </p:spPr>
        </p:pic>
      </p:grpSp>
      <p:sp>
        <p:nvSpPr>
          <p:cNvPr name="Freeform 7" id="7"/>
          <p:cNvSpPr/>
          <p:nvPr/>
        </p:nvSpPr>
        <p:spPr>
          <a:xfrm flipH="false" flipV="false" rot="0">
            <a:off x="10376940" y="3309286"/>
            <a:ext cx="530654" cy="530654"/>
          </a:xfrm>
          <a:custGeom>
            <a:avLst/>
            <a:gdLst/>
            <a:ahLst/>
            <a:cxnLst/>
            <a:rect r="r" b="b" t="t" l="l"/>
            <a:pathLst>
              <a:path h="530654" w="530654">
                <a:moveTo>
                  <a:pt x="0" y="0"/>
                </a:moveTo>
                <a:lnTo>
                  <a:pt x="530653" y="0"/>
                </a:lnTo>
                <a:lnTo>
                  <a:pt x="530653" y="530654"/>
                </a:lnTo>
                <a:lnTo>
                  <a:pt x="0" y="530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269686" y="3175936"/>
            <a:ext cx="6536348" cy="6634713"/>
          </a:xfrm>
          <a:prstGeom prst="rect">
            <a:avLst/>
          </a:prstGeom>
        </p:spPr>
        <p:txBody>
          <a:bodyPr anchor="t" rtlCol="false" tIns="0" lIns="0" bIns="0" rIns="0">
            <a:spAutoFit/>
          </a:bodyPr>
          <a:lstStyle/>
          <a:p>
            <a:pPr algn="just" marL="0" indent="0" lvl="0">
              <a:lnSpc>
                <a:spcPts val="3799"/>
              </a:lnSpc>
            </a:pPr>
            <a:r>
              <a:rPr lang="en-US" sz="2076">
                <a:solidFill>
                  <a:srgbClr val="000000"/>
                </a:solidFill>
                <a:latin typeface="Arimo Bold"/>
              </a:rPr>
              <a:t>In conclusion, implementing a predictive maintenance system integrated with a chatbot interface for smoke sensors in industrial environments offers significant advantages. It enhances safety by proactively identifying hazards, reduces downtime and costs through timely anomaly detection, and improves overall efficiency by streamlining communication and response processes. By leveraging advanced technologies and fostering proactive maintenance practices, organizations can achieve greater operational resilience and optimize resource utilization, ultimately driving towards safer, more efficient industrial operations.</a:t>
            </a:r>
          </a:p>
        </p:txBody>
      </p:sp>
      <p:sp>
        <p:nvSpPr>
          <p:cNvPr name="TextBox 9" id="9"/>
          <p:cNvSpPr txBox="true"/>
          <p:nvPr/>
        </p:nvSpPr>
        <p:spPr>
          <a:xfrm rot="0">
            <a:off x="10376940" y="1601988"/>
            <a:ext cx="6882360" cy="1504950"/>
          </a:xfrm>
          <a:prstGeom prst="rect">
            <a:avLst/>
          </a:prstGeom>
        </p:spPr>
        <p:txBody>
          <a:bodyPr anchor="t" rtlCol="false" tIns="0" lIns="0" bIns="0" rIns="0">
            <a:spAutoFit/>
          </a:bodyPr>
          <a:lstStyle/>
          <a:p>
            <a:pPr marL="0" indent="0" lvl="0">
              <a:lnSpc>
                <a:spcPts val="11880"/>
              </a:lnSpc>
            </a:pPr>
            <a:r>
              <a:rPr lang="en-US" sz="9900">
                <a:solidFill>
                  <a:srgbClr val="000000"/>
                </a:solidFill>
                <a:latin typeface="Formula Bold"/>
              </a:rPr>
              <a:t>CONCLUSION</a:t>
            </a:r>
          </a:p>
        </p:txBody>
      </p:sp>
      <p:sp>
        <p:nvSpPr>
          <p:cNvPr name="TextBox 10" id="10"/>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915261"/>
            <a:ext cx="8115300" cy="7029720"/>
            <a:chOff x="0" y="0"/>
            <a:chExt cx="10820400" cy="9372960"/>
          </a:xfrm>
        </p:grpSpPr>
        <p:pic>
          <p:nvPicPr>
            <p:cNvPr name="Picture 3" id="3"/>
            <p:cNvPicPr>
              <a:picLocks noChangeAspect="true"/>
            </p:cNvPicPr>
            <p:nvPr/>
          </p:nvPicPr>
          <p:blipFill>
            <a:blip r:embed="rId2"/>
            <a:srcRect l="7286" t="0" r="7286" b="0"/>
            <a:stretch>
              <a:fillRect/>
            </a:stretch>
          </p:blipFill>
          <p:spPr>
            <a:xfrm flipH="false" flipV="false">
              <a:off x="0" y="0"/>
              <a:ext cx="10820400" cy="9372960"/>
            </a:xfrm>
            <a:prstGeom prst="rect">
              <a:avLst/>
            </a:prstGeom>
          </p:spPr>
        </p:pic>
      </p:grpSp>
      <p:grpSp>
        <p:nvGrpSpPr>
          <p:cNvPr name="Group 4" id="4"/>
          <p:cNvGrpSpPr/>
          <p:nvPr/>
        </p:nvGrpSpPr>
        <p:grpSpPr>
          <a:xfrm rot="0">
            <a:off x="9144000" y="8516005"/>
            <a:ext cx="8115300" cy="901087"/>
            <a:chOff x="0" y="0"/>
            <a:chExt cx="13971536" cy="1551338"/>
          </a:xfrm>
        </p:grpSpPr>
        <p:sp>
          <p:nvSpPr>
            <p:cNvPr name="Freeform 5" id="5"/>
            <p:cNvSpPr/>
            <p:nvPr/>
          </p:nvSpPr>
          <p:spPr>
            <a:xfrm flipH="false" flipV="false" rot="0">
              <a:off x="0" y="0"/>
              <a:ext cx="13971536" cy="1551338"/>
            </a:xfrm>
            <a:custGeom>
              <a:avLst/>
              <a:gdLst/>
              <a:ahLst/>
              <a:cxnLst/>
              <a:rect r="r" b="b" t="t" l="l"/>
              <a:pathLst>
                <a:path h="1551338" w="13971536">
                  <a:moveTo>
                    <a:pt x="0" y="0"/>
                  </a:moveTo>
                  <a:lnTo>
                    <a:pt x="13971536" y="0"/>
                  </a:lnTo>
                  <a:lnTo>
                    <a:pt x="13971536" y="1551338"/>
                  </a:lnTo>
                  <a:lnTo>
                    <a:pt x="0" y="1551338"/>
                  </a:lnTo>
                  <a:close/>
                </a:path>
              </a:pathLst>
            </a:custGeom>
            <a:solidFill>
              <a:srgbClr val="DF4634"/>
            </a:solidFill>
          </p:spPr>
        </p:sp>
        <p:sp>
          <p:nvSpPr>
            <p:cNvPr name="TextBox 6" id="6"/>
            <p:cNvSpPr txBox="true"/>
            <p:nvPr/>
          </p:nvSpPr>
          <p:spPr>
            <a:xfrm>
              <a:off x="0" y="-9525"/>
              <a:ext cx="13971536" cy="156086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6489473" y="8675339"/>
            <a:ext cx="530654" cy="530654"/>
          </a:xfrm>
          <a:custGeom>
            <a:avLst/>
            <a:gdLst/>
            <a:ahLst/>
            <a:cxnLst/>
            <a:rect r="r" b="b" t="t" l="l"/>
            <a:pathLst>
              <a:path h="530654" w="530654">
                <a:moveTo>
                  <a:pt x="0" y="0"/>
                </a:moveTo>
                <a:lnTo>
                  <a:pt x="530654" y="0"/>
                </a:lnTo>
                <a:lnTo>
                  <a:pt x="530654" y="530654"/>
                </a:lnTo>
                <a:lnTo>
                  <a:pt x="0" y="530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2089805"/>
            <a:ext cx="10777399" cy="6511924"/>
          </a:xfrm>
          <a:prstGeom prst="rect">
            <a:avLst/>
          </a:prstGeom>
        </p:spPr>
        <p:txBody>
          <a:bodyPr anchor="t" rtlCol="false" tIns="0" lIns="0" bIns="0" rIns="0">
            <a:spAutoFit/>
          </a:bodyPr>
          <a:lstStyle/>
          <a:p>
            <a:pPr>
              <a:lnSpc>
                <a:spcPts val="24999"/>
              </a:lnSpc>
            </a:pPr>
            <a:r>
              <a:rPr lang="en-US" sz="24999">
                <a:solidFill>
                  <a:srgbClr val="000000"/>
                </a:solidFill>
                <a:latin typeface="Formula Bold"/>
              </a:rPr>
              <a:t>THANK YOU</a:t>
            </a:r>
          </a:p>
        </p:txBody>
      </p:sp>
      <p:sp>
        <p:nvSpPr>
          <p:cNvPr name="TextBox 9" id="9"/>
          <p:cNvSpPr txBox="true"/>
          <p:nvPr/>
        </p:nvSpPr>
        <p:spPr>
          <a:xfrm rot="0">
            <a:off x="1028700" y="8807492"/>
            <a:ext cx="6201111" cy="609600"/>
          </a:xfrm>
          <a:prstGeom prst="rect">
            <a:avLst/>
          </a:prstGeom>
        </p:spPr>
        <p:txBody>
          <a:bodyPr anchor="t" rtlCol="false" tIns="0" lIns="0" bIns="0" rIns="0">
            <a:spAutoFit/>
          </a:bodyPr>
          <a:lstStyle/>
          <a:p>
            <a:pPr>
              <a:lnSpc>
                <a:spcPts val="4799"/>
              </a:lnSpc>
            </a:pPr>
            <a:r>
              <a:rPr lang="en-US" sz="3999">
                <a:solidFill>
                  <a:srgbClr val="DF4634"/>
                </a:solidFill>
                <a:latin typeface="Formula Bold"/>
              </a:rPr>
              <a:t>TEAM VISIONARIES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F4634"/>
        </a:solidFill>
      </p:bgPr>
    </p:bg>
    <p:spTree>
      <p:nvGrpSpPr>
        <p:cNvPr id="1" name=""/>
        <p:cNvGrpSpPr/>
        <p:nvPr/>
      </p:nvGrpSpPr>
      <p:grpSpPr>
        <a:xfrm>
          <a:off x="0" y="0"/>
          <a:ext cx="0" cy="0"/>
          <a:chOff x="0" y="0"/>
          <a:chExt cx="0" cy="0"/>
        </a:xfrm>
      </p:grpSpPr>
      <p:grpSp>
        <p:nvGrpSpPr>
          <p:cNvPr name="Group 2" id="2"/>
          <p:cNvGrpSpPr/>
          <p:nvPr/>
        </p:nvGrpSpPr>
        <p:grpSpPr>
          <a:xfrm rot="0">
            <a:off x="12965183" y="3771900"/>
            <a:ext cx="3230358" cy="3380649"/>
            <a:chOff x="0" y="0"/>
            <a:chExt cx="850794" cy="890377"/>
          </a:xfrm>
        </p:grpSpPr>
        <p:sp>
          <p:nvSpPr>
            <p:cNvPr name="Freeform 3" id="3"/>
            <p:cNvSpPr/>
            <p:nvPr/>
          </p:nvSpPr>
          <p:spPr>
            <a:xfrm flipH="false" flipV="false" rot="0">
              <a:off x="0" y="0"/>
              <a:ext cx="850794" cy="890377"/>
            </a:xfrm>
            <a:custGeom>
              <a:avLst/>
              <a:gdLst/>
              <a:ahLst/>
              <a:cxnLst/>
              <a:rect r="r" b="b" t="t" l="l"/>
              <a:pathLst>
                <a:path h="890377" w="850794">
                  <a:moveTo>
                    <a:pt x="0" y="0"/>
                  </a:moveTo>
                  <a:lnTo>
                    <a:pt x="850794" y="0"/>
                  </a:lnTo>
                  <a:lnTo>
                    <a:pt x="850794" y="890377"/>
                  </a:lnTo>
                  <a:lnTo>
                    <a:pt x="0" y="890377"/>
                  </a:lnTo>
                  <a:close/>
                </a:path>
              </a:pathLst>
            </a:custGeom>
            <a:solidFill>
              <a:srgbClr val="2D323F"/>
            </a:solidFill>
          </p:spPr>
        </p:sp>
        <p:sp>
          <p:nvSpPr>
            <p:cNvPr name="TextBox 4" id="4"/>
            <p:cNvSpPr txBox="true"/>
            <p:nvPr/>
          </p:nvSpPr>
          <p:spPr>
            <a:xfrm>
              <a:off x="0" y="-9525"/>
              <a:ext cx="850794" cy="89990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3125992" y="3936422"/>
            <a:ext cx="2908741" cy="3051606"/>
            <a:chOff x="0" y="0"/>
            <a:chExt cx="3878322" cy="4068808"/>
          </a:xfrm>
        </p:grpSpPr>
        <p:pic>
          <p:nvPicPr>
            <p:cNvPr name="Picture 6" id="6"/>
            <p:cNvPicPr>
              <a:picLocks noChangeAspect="true"/>
            </p:cNvPicPr>
            <p:nvPr/>
          </p:nvPicPr>
          <p:blipFill>
            <a:blip r:embed="rId2"/>
            <a:srcRect l="5113" t="0" r="5113" b="0"/>
            <a:stretch>
              <a:fillRect/>
            </a:stretch>
          </p:blipFill>
          <p:spPr>
            <a:xfrm flipH="false" flipV="false">
              <a:off x="0" y="0"/>
              <a:ext cx="3878322" cy="4068808"/>
            </a:xfrm>
            <a:prstGeom prst="rect">
              <a:avLst/>
            </a:prstGeom>
          </p:spPr>
        </p:pic>
      </p:grpSp>
      <p:grpSp>
        <p:nvGrpSpPr>
          <p:cNvPr name="Group 7" id="7"/>
          <p:cNvGrpSpPr/>
          <p:nvPr/>
        </p:nvGrpSpPr>
        <p:grpSpPr>
          <a:xfrm rot="0">
            <a:off x="8517540" y="3771900"/>
            <a:ext cx="3230358" cy="3380649"/>
            <a:chOff x="0" y="0"/>
            <a:chExt cx="850794" cy="890377"/>
          </a:xfrm>
        </p:grpSpPr>
        <p:sp>
          <p:nvSpPr>
            <p:cNvPr name="Freeform 8" id="8"/>
            <p:cNvSpPr/>
            <p:nvPr/>
          </p:nvSpPr>
          <p:spPr>
            <a:xfrm flipH="false" flipV="false" rot="0">
              <a:off x="0" y="0"/>
              <a:ext cx="850794" cy="890377"/>
            </a:xfrm>
            <a:custGeom>
              <a:avLst/>
              <a:gdLst/>
              <a:ahLst/>
              <a:cxnLst/>
              <a:rect r="r" b="b" t="t" l="l"/>
              <a:pathLst>
                <a:path h="890377" w="850794">
                  <a:moveTo>
                    <a:pt x="0" y="0"/>
                  </a:moveTo>
                  <a:lnTo>
                    <a:pt x="850794" y="0"/>
                  </a:lnTo>
                  <a:lnTo>
                    <a:pt x="850794" y="890377"/>
                  </a:lnTo>
                  <a:lnTo>
                    <a:pt x="0" y="890377"/>
                  </a:lnTo>
                  <a:close/>
                </a:path>
              </a:pathLst>
            </a:custGeom>
            <a:solidFill>
              <a:srgbClr val="2D323F"/>
            </a:solidFill>
          </p:spPr>
        </p:sp>
        <p:sp>
          <p:nvSpPr>
            <p:cNvPr name="TextBox 9" id="9"/>
            <p:cNvSpPr txBox="true"/>
            <p:nvPr/>
          </p:nvSpPr>
          <p:spPr>
            <a:xfrm>
              <a:off x="0" y="-9525"/>
              <a:ext cx="850794" cy="899902"/>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675208" y="3936422"/>
            <a:ext cx="2908741" cy="3051606"/>
            <a:chOff x="0" y="0"/>
            <a:chExt cx="3878322" cy="4068808"/>
          </a:xfrm>
        </p:grpSpPr>
        <p:pic>
          <p:nvPicPr>
            <p:cNvPr name="Picture 11" id="11"/>
            <p:cNvPicPr>
              <a:picLocks noChangeAspect="true"/>
            </p:cNvPicPr>
            <p:nvPr/>
          </p:nvPicPr>
          <p:blipFill>
            <a:blip r:embed="rId3"/>
            <a:srcRect l="0" t="11646" r="0" b="11646"/>
            <a:stretch>
              <a:fillRect/>
            </a:stretch>
          </p:blipFill>
          <p:spPr>
            <a:xfrm flipH="false" flipV="false">
              <a:off x="0" y="0"/>
              <a:ext cx="3878322" cy="4068808"/>
            </a:xfrm>
            <a:prstGeom prst="rect">
              <a:avLst/>
            </a:prstGeom>
          </p:spPr>
        </p:pic>
      </p:grpSp>
      <p:sp>
        <p:nvSpPr>
          <p:cNvPr name="AutoShape 12" id="12"/>
          <p:cNvSpPr/>
          <p:nvPr/>
        </p:nvSpPr>
        <p:spPr>
          <a:xfrm>
            <a:off x="8634439" y="7286625"/>
            <a:ext cx="2996560" cy="0"/>
          </a:xfrm>
          <a:prstGeom prst="line">
            <a:avLst/>
          </a:prstGeom>
          <a:ln cap="flat" w="19050">
            <a:solidFill>
              <a:srgbClr val="FFFFFF"/>
            </a:solidFill>
            <a:prstDash val="solid"/>
            <a:headEnd type="none" len="sm" w="sm"/>
            <a:tailEnd type="none" len="sm" w="sm"/>
          </a:ln>
        </p:spPr>
      </p:sp>
      <p:sp>
        <p:nvSpPr>
          <p:cNvPr name="AutoShape 13" id="13"/>
          <p:cNvSpPr/>
          <p:nvPr/>
        </p:nvSpPr>
        <p:spPr>
          <a:xfrm>
            <a:off x="13038173" y="7296150"/>
            <a:ext cx="2996560" cy="0"/>
          </a:xfrm>
          <a:prstGeom prst="line">
            <a:avLst/>
          </a:prstGeom>
          <a:ln cap="flat" w="19050">
            <a:solidFill>
              <a:srgbClr val="FFFFFF"/>
            </a:solidFill>
            <a:prstDash val="solid"/>
            <a:headEnd type="none" len="sm" w="sm"/>
            <a:tailEnd type="none" len="sm" w="sm"/>
          </a:ln>
        </p:spPr>
      </p:sp>
      <p:sp>
        <p:nvSpPr>
          <p:cNvPr name="TextBox 14" id="14"/>
          <p:cNvSpPr txBox="true"/>
          <p:nvPr/>
        </p:nvSpPr>
        <p:spPr>
          <a:xfrm rot="0">
            <a:off x="0" y="3009900"/>
            <a:ext cx="7786716" cy="4267200"/>
          </a:xfrm>
          <a:prstGeom prst="rect">
            <a:avLst/>
          </a:prstGeom>
        </p:spPr>
        <p:txBody>
          <a:bodyPr anchor="t" rtlCol="false" tIns="0" lIns="0" bIns="0" rIns="0">
            <a:spAutoFit/>
          </a:bodyPr>
          <a:lstStyle/>
          <a:p>
            <a:pPr algn="ctr" marL="0" indent="0" lvl="0">
              <a:lnSpc>
                <a:spcPts val="16812"/>
              </a:lnSpc>
              <a:spcBef>
                <a:spcPct val="0"/>
              </a:spcBef>
            </a:pPr>
            <a:r>
              <a:rPr lang="en-US" sz="14010">
                <a:solidFill>
                  <a:srgbClr val="FFFFFF"/>
                </a:solidFill>
                <a:latin typeface="Formula Ultra-Bold"/>
              </a:rPr>
              <a:t>MEET OUR TEAM</a:t>
            </a:r>
          </a:p>
        </p:txBody>
      </p:sp>
      <p:sp>
        <p:nvSpPr>
          <p:cNvPr name="TextBox 15" id="15"/>
          <p:cNvSpPr txBox="true"/>
          <p:nvPr/>
        </p:nvSpPr>
        <p:spPr>
          <a:xfrm rot="0">
            <a:off x="8517540" y="2990850"/>
            <a:ext cx="3464003" cy="781050"/>
          </a:xfrm>
          <a:prstGeom prst="rect">
            <a:avLst/>
          </a:prstGeom>
        </p:spPr>
        <p:txBody>
          <a:bodyPr anchor="t" rtlCol="false" tIns="0" lIns="0" bIns="0" rIns="0">
            <a:spAutoFit/>
          </a:bodyPr>
          <a:lstStyle/>
          <a:p>
            <a:pPr marL="0" indent="0" lvl="0">
              <a:lnSpc>
                <a:spcPts val="6000"/>
              </a:lnSpc>
            </a:pPr>
            <a:r>
              <a:rPr lang="en-US" sz="5000">
                <a:solidFill>
                  <a:srgbClr val="FFFFFF"/>
                </a:solidFill>
                <a:latin typeface="Formula Ultra-Bold"/>
              </a:rPr>
              <a:t>SRI KAVI SELVAN</a:t>
            </a:r>
          </a:p>
        </p:txBody>
      </p:sp>
      <p:sp>
        <p:nvSpPr>
          <p:cNvPr name="TextBox 16" id="16"/>
          <p:cNvSpPr txBox="true"/>
          <p:nvPr/>
        </p:nvSpPr>
        <p:spPr>
          <a:xfrm rot="0">
            <a:off x="13874369" y="2990850"/>
            <a:ext cx="1747048" cy="781050"/>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FFFFF"/>
                </a:solidFill>
                <a:latin typeface="Formula Bold"/>
              </a:rPr>
              <a:t>AJURAM</a:t>
            </a:r>
          </a:p>
        </p:txBody>
      </p:sp>
      <p:sp>
        <p:nvSpPr>
          <p:cNvPr name="TextBox 17" id="17"/>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
        <p:nvSpPr>
          <p:cNvPr name="Freeform 18" id="18"/>
          <p:cNvSpPr/>
          <p:nvPr/>
        </p:nvSpPr>
        <p:spPr>
          <a:xfrm flipH="false" flipV="false" rot="0">
            <a:off x="-660802" y="284944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708726" y="10153300"/>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7415959" y="722589"/>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48377" y="9215532"/>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6164397" y="9215532"/>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4975124" y="0"/>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934330" y="9938121"/>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7447103" y="9938121"/>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6195541" y="1335726"/>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3423648" y="9297521"/>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982813" y="8574932"/>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2203231" y="9910658"/>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5F3F5"/>
                </a:solidFill>
                <a:latin typeface="Formula Bold"/>
              </a:rPr>
              <a:t>TEAM VISIONARIES</a:t>
            </a:r>
          </a:p>
        </p:txBody>
      </p:sp>
      <p:sp>
        <p:nvSpPr>
          <p:cNvPr name="TextBox 3" id="3"/>
          <p:cNvSpPr txBox="true"/>
          <p:nvPr/>
        </p:nvSpPr>
        <p:spPr>
          <a:xfrm rot="0">
            <a:off x="2193670" y="7423943"/>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PROBLEM STATEMENT</a:t>
            </a:r>
          </a:p>
        </p:txBody>
      </p:sp>
      <p:sp>
        <p:nvSpPr>
          <p:cNvPr name="TextBox 4" id="4"/>
          <p:cNvSpPr txBox="true"/>
          <p:nvPr/>
        </p:nvSpPr>
        <p:spPr>
          <a:xfrm rot="0">
            <a:off x="10909724" y="5152859"/>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IMPLEMENTATION</a:t>
            </a:r>
          </a:p>
        </p:txBody>
      </p:sp>
      <p:sp>
        <p:nvSpPr>
          <p:cNvPr name="TextBox 5" id="5"/>
          <p:cNvSpPr txBox="true"/>
          <p:nvPr/>
        </p:nvSpPr>
        <p:spPr>
          <a:xfrm rot="0">
            <a:off x="10909724" y="1746232"/>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strike="noStrike" u="none">
                <a:solidFill>
                  <a:srgbClr val="FFFFFF"/>
                </a:solidFill>
                <a:latin typeface="Formula Bold"/>
              </a:rPr>
              <a:t>SOLUTIONS</a:t>
            </a:r>
          </a:p>
        </p:txBody>
      </p:sp>
      <p:sp>
        <p:nvSpPr>
          <p:cNvPr name="TextBox 6" id="6"/>
          <p:cNvSpPr txBox="true"/>
          <p:nvPr/>
        </p:nvSpPr>
        <p:spPr>
          <a:xfrm rot="0">
            <a:off x="10909724" y="2881774"/>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TECHNICAL APPROACHES</a:t>
            </a:r>
          </a:p>
        </p:txBody>
      </p:sp>
      <p:sp>
        <p:nvSpPr>
          <p:cNvPr name="TextBox 7" id="7"/>
          <p:cNvSpPr txBox="true"/>
          <p:nvPr/>
        </p:nvSpPr>
        <p:spPr>
          <a:xfrm rot="0">
            <a:off x="10909724" y="7423943"/>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CONCLUSION</a:t>
            </a:r>
          </a:p>
        </p:txBody>
      </p:sp>
      <p:sp>
        <p:nvSpPr>
          <p:cNvPr name="TextBox 8" id="8"/>
          <p:cNvSpPr txBox="true"/>
          <p:nvPr/>
        </p:nvSpPr>
        <p:spPr>
          <a:xfrm rot="0">
            <a:off x="2193670" y="6288401"/>
            <a:ext cx="6264241" cy="767258"/>
          </a:xfrm>
          <a:prstGeom prst="rect">
            <a:avLst/>
          </a:prstGeom>
        </p:spPr>
        <p:txBody>
          <a:bodyPr anchor="t" rtlCol="false" tIns="0" lIns="0" bIns="0" rIns="0">
            <a:spAutoFit/>
          </a:bodyPr>
          <a:lstStyle/>
          <a:p>
            <a:pPr marL="0" indent="0" lvl="0">
              <a:lnSpc>
                <a:spcPts val="6057"/>
              </a:lnSpc>
              <a:spcBef>
                <a:spcPct val="0"/>
              </a:spcBef>
            </a:pPr>
            <a:r>
              <a:rPr lang="en-US" sz="5047">
                <a:solidFill>
                  <a:srgbClr val="FFFFFF"/>
                </a:solidFill>
                <a:latin typeface="Formula Bold"/>
              </a:rPr>
              <a:t>INTRODUCTION</a:t>
            </a:r>
          </a:p>
        </p:txBody>
      </p:sp>
      <p:sp>
        <p:nvSpPr>
          <p:cNvPr name="TextBox 9" id="9"/>
          <p:cNvSpPr txBox="true"/>
          <p:nvPr/>
        </p:nvSpPr>
        <p:spPr>
          <a:xfrm rot="0">
            <a:off x="10909724" y="4017317"/>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UI/UX</a:t>
            </a:r>
          </a:p>
        </p:txBody>
      </p:sp>
      <p:sp>
        <p:nvSpPr>
          <p:cNvPr name="TextBox 10" id="10"/>
          <p:cNvSpPr txBox="true"/>
          <p:nvPr/>
        </p:nvSpPr>
        <p:spPr>
          <a:xfrm rot="0">
            <a:off x="2193670" y="8559486"/>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MARKET ANALYSIS</a:t>
            </a:r>
          </a:p>
        </p:txBody>
      </p:sp>
      <p:sp>
        <p:nvSpPr>
          <p:cNvPr name="TextBox 11" id="11"/>
          <p:cNvSpPr txBox="true"/>
          <p:nvPr/>
        </p:nvSpPr>
        <p:spPr>
          <a:xfrm rot="0">
            <a:off x="10909724" y="6288401"/>
            <a:ext cx="6264241" cy="767258"/>
          </a:xfrm>
          <a:prstGeom prst="rect">
            <a:avLst/>
          </a:prstGeom>
        </p:spPr>
        <p:txBody>
          <a:bodyPr anchor="t" rtlCol="false" tIns="0" lIns="0" bIns="0" rIns="0">
            <a:spAutoFit/>
          </a:bodyPr>
          <a:lstStyle/>
          <a:p>
            <a:pPr algn="l" marL="0" indent="0" lvl="0">
              <a:lnSpc>
                <a:spcPts val="6057"/>
              </a:lnSpc>
              <a:spcBef>
                <a:spcPct val="0"/>
              </a:spcBef>
            </a:pPr>
            <a:r>
              <a:rPr lang="en-US" sz="5047">
                <a:solidFill>
                  <a:srgbClr val="FFFFFF"/>
                </a:solidFill>
                <a:latin typeface="Formula Bold"/>
              </a:rPr>
              <a:t>IMPACT AND BENEFITS</a:t>
            </a:r>
          </a:p>
        </p:txBody>
      </p:sp>
      <p:sp>
        <p:nvSpPr>
          <p:cNvPr name="TextBox 12" id="12"/>
          <p:cNvSpPr txBox="true"/>
          <p:nvPr/>
        </p:nvSpPr>
        <p:spPr>
          <a:xfrm rot="0">
            <a:off x="1028699" y="2087847"/>
            <a:ext cx="7429212" cy="3746506"/>
          </a:xfrm>
          <a:prstGeom prst="rect">
            <a:avLst/>
          </a:prstGeom>
        </p:spPr>
        <p:txBody>
          <a:bodyPr anchor="t" rtlCol="false" tIns="0" lIns="0" bIns="0" rIns="0">
            <a:spAutoFit/>
          </a:bodyPr>
          <a:lstStyle/>
          <a:p>
            <a:pPr marL="0" indent="0" lvl="0">
              <a:lnSpc>
                <a:spcPts val="14339"/>
              </a:lnSpc>
            </a:pPr>
            <a:r>
              <a:rPr lang="en-US" sz="14782">
                <a:solidFill>
                  <a:srgbClr val="DF4634"/>
                </a:solidFill>
                <a:latin typeface="Formula Bold"/>
              </a:rPr>
              <a:t>TABLE OF CONTENT</a:t>
            </a:r>
          </a:p>
        </p:txBody>
      </p:sp>
      <p:sp>
        <p:nvSpPr>
          <p:cNvPr name="Freeform 13" id="13"/>
          <p:cNvSpPr/>
          <p:nvPr/>
        </p:nvSpPr>
        <p:spPr>
          <a:xfrm flipH="false" flipV="false" rot="0">
            <a:off x="1028699" y="7582484"/>
            <a:ext cx="400932" cy="400932"/>
          </a:xfrm>
          <a:custGeom>
            <a:avLst/>
            <a:gdLst/>
            <a:ahLst/>
            <a:cxnLst/>
            <a:rect r="r" b="b" t="t" l="l"/>
            <a:pathLst>
              <a:path h="400932" w="400932">
                <a:moveTo>
                  <a:pt x="0" y="0"/>
                </a:moveTo>
                <a:lnTo>
                  <a:pt x="400933" y="0"/>
                </a:lnTo>
                <a:lnTo>
                  <a:pt x="400933"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0">
            <a:off x="9744753" y="5311400"/>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5" id="15"/>
          <p:cNvSpPr/>
          <p:nvPr/>
        </p:nvSpPr>
        <p:spPr>
          <a:xfrm flipH="false" flipV="false" rot="0">
            <a:off x="1028699" y="6430644"/>
            <a:ext cx="400932" cy="400932"/>
          </a:xfrm>
          <a:custGeom>
            <a:avLst/>
            <a:gdLst/>
            <a:ahLst/>
            <a:cxnLst/>
            <a:rect r="r" b="b" t="t" l="l"/>
            <a:pathLst>
              <a:path h="400932" w="400932">
                <a:moveTo>
                  <a:pt x="0" y="0"/>
                </a:moveTo>
                <a:lnTo>
                  <a:pt x="400933" y="0"/>
                </a:lnTo>
                <a:lnTo>
                  <a:pt x="400933"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6" id="16"/>
          <p:cNvSpPr/>
          <p:nvPr/>
        </p:nvSpPr>
        <p:spPr>
          <a:xfrm flipH="false" flipV="false" rot="0">
            <a:off x="9744753" y="4159559"/>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7" id="17"/>
          <p:cNvSpPr/>
          <p:nvPr/>
        </p:nvSpPr>
        <p:spPr>
          <a:xfrm flipH="false" flipV="false" rot="0">
            <a:off x="1028699" y="8701728"/>
            <a:ext cx="400932" cy="400932"/>
          </a:xfrm>
          <a:custGeom>
            <a:avLst/>
            <a:gdLst/>
            <a:ahLst/>
            <a:cxnLst/>
            <a:rect r="r" b="b" t="t" l="l"/>
            <a:pathLst>
              <a:path h="400932" w="400932">
                <a:moveTo>
                  <a:pt x="0" y="0"/>
                </a:moveTo>
                <a:lnTo>
                  <a:pt x="400933" y="0"/>
                </a:lnTo>
                <a:lnTo>
                  <a:pt x="400933"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8" id="18"/>
          <p:cNvSpPr/>
          <p:nvPr/>
        </p:nvSpPr>
        <p:spPr>
          <a:xfrm flipH="false" flipV="false" rot="0">
            <a:off x="9744753" y="6430644"/>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9" id="19"/>
          <p:cNvSpPr/>
          <p:nvPr/>
        </p:nvSpPr>
        <p:spPr>
          <a:xfrm flipH="false" flipV="false" rot="0">
            <a:off x="9744753" y="1889454"/>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0" id="20"/>
          <p:cNvSpPr/>
          <p:nvPr/>
        </p:nvSpPr>
        <p:spPr>
          <a:xfrm flipH="false" flipV="false" rot="0">
            <a:off x="9744753" y="3024996"/>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1" id="21"/>
          <p:cNvSpPr/>
          <p:nvPr/>
        </p:nvSpPr>
        <p:spPr>
          <a:xfrm flipH="false" flipV="false" rot="0">
            <a:off x="9744753" y="7567165"/>
            <a:ext cx="400932" cy="400932"/>
          </a:xfrm>
          <a:custGeom>
            <a:avLst/>
            <a:gdLst/>
            <a:ahLst/>
            <a:cxnLst/>
            <a:rect r="r" b="b" t="t" l="l"/>
            <a:pathLst>
              <a:path h="400932" w="400932">
                <a:moveTo>
                  <a:pt x="0" y="0"/>
                </a:moveTo>
                <a:lnTo>
                  <a:pt x="400932" y="0"/>
                </a:lnTo>
                <a:lnTo>
                  <a:pt x="400932" y="400932"/>
                </a:lnTo>
                <a:lnTo>
                  <a:pt x="0" y="400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22" id="22"/>
          <p:cNvSpPr/>
          <p:nvPr/>
        </p:nvSpPr>
        <p:spPr>
          <a:xfrm>
            <a:off x="1028699" y="7192952"/>
            <a:ext cx="7514547" cy="0"/>
          </a:xfrm>
          <a:prstGeom prst="line">
            <a:avLst/>
          </a:prstGeom>
          <a:ln cap="flat" w="19050">
            <a:solidFill>
              <a:srgbClr val="545454"/>
            </a:solidFill>
            <a:prstDash val="solid"/>
            <a:headEnd type="none" len="sm" w="sm"/>
            <a:tailEnd type="none" len="sm" w="sm"/>
          </a:ln>
        </p:spPr>
      </p:sp>
      <p:sp>
        <p:nvSpPr>
          <p:cNvPr name="AutoShape 23" id="23"/>
          <p:cNvSpPr/>
          <p:nvPr/>
        </p:nvSpPr>
        <p:spPr>
          <a:xfrm>
            <a:off x="9744753" y="7192952"/>
            <a:ext cx="7514547" cy="0"/>
          </a:xfrm>
          <a:prstGeom prst="line">
            <a:avLst/>
          </a:prstGeom>
          <a:ln cap="flat" w="19050">
            <a:solidFill>
              <a:srgbClr val="545454"/>
            </a:solidFill>
            <a:prstDash val="solid"/>
            <a:headEnd type="none" len="sm" w="sm"/>
            <a:tailEnd type="none" len="sm" w="sm"/>
          </a:ln>
        </p:spPr>
      </p:sp>
      <p:sp>
        <p:nvSpPr>
          <p:cNvPr name="AutoShape 24" id="24"/>
          <p:cNvSpPr/>
          <p:nvPr/>
        </p:nvSpPr>
        <p:spPr>
          <a:xfrm>
            <a:off x="9744753" y="3786325"/>
            <a:ext cx="7514547" cy="0"/>
          </a:xfrm>
          <a:prstGeom prst="line">
            <a:avLst/>
          </a:prstGeom>
          <a:ln cap="flat" w="19050">
            <a:solidFill>
              <a:srgbClr val="545454"/>
            </a:solidFill>
            <a:prstDash val="solid"/>
            <a:headEnd type="none" len="sm" w="sm"/>
            <a:tailEnd type="none" len="sm" w="sm"/>
          </a:ln>
        </p:spPr>
      </p:sp>
      <p:sp>
        <p:nvSpPr>
          <p:cNvPr name="AutoShape 25" id="25"/>
          <p:cNvSpPr/>
          <p:nvPr/>
        </p:nvSpPr>
        <p:spPr>
          <a:xfrm>
            <a:off x="9744753" y="2605561"/>
            <a:ext cx="7514547" cy="0"/>
          </a:xfrm>
          <a:prstGeom prst="line">
            <a:avLst/>
          </a:prstGeom>
          <a:ln cap="flat" w="19050">
            <a:solidFill>
              <a:srgbClr val="545454"/>
            </a:solidFill>
            <a:prstDash val="solid"/>
            <a:headEnd type="none" len="sm" w="sm"/>
            <a:tailEnd type="none" len="sm" w="sm"/>
          </a:ln>
        </p:spPr>
      </p:sp>
      <p:sp>
        <p:nvSpPr>
          <p:cNvPr name="AutoShape 26" id="26"/>
          <p:cNvSpPr/>
          <p:nvPr/>
        </p:nvSpPr>
        <p:spPr>
          <a:xfrm>
            <a:off x="1028699" y="8377088"/>
            <a:ext cx="7514547" cy="0"/>
          </a:xfrm>
          <a:prstGeom prst="line">
            <a:avLst/>
          </a:prstGeom>
          <a:ln cap="flat" w="19050">
            <a:solidFill>
              <a:srgbClr val="545454"/>
            </a:solidFill>
            <a:prstDash val="solid"/>
            <a:headEnd type="none" len="sm" w="sm"/>
            <a:tailEnd type="none" len="sm" w="sm"/>
          </a:ln>
        </p:spPr>
      </p:sp>
      <p:sp>
        <p:nvSpPr>
          <p:cNvPr name="AutoShape 27" id="27"/>
          <p:cNvSpPr/>
          <p:nvPr/>
        </p:nvSpPr>
        <p:spPr>
          <a:xfrm>
            <a:off x="9744753" y="8377088"/>
            <a:ext cx="7514547" cy="0"/>
          </a:xfrm>
          <a:prstGeom prst="line">
            <a:avLst/>
          </a:prstGeom>
          <a:ln cap="flat" w="19050">
            <a:solidFill>
              <a:srgbClr val="545454"/>
            </a:solidFill>
            <a:prstDash val="solid"/>
            <a:headEnd type="none" len="sm" w="sm"/>
            <a:tailEnd type="none" len="sm" w="sm"/>
          </a:ln>
        </p:spPr>
      </p:sp>
      <p:sp>
        <p:nvSpPr>
          <p:cNvPr name="AutoShape 28" id="28"/>
          <p:cNvSpPr/>
          <p:nvPr/>
        </p:nvSpPr>
        <p:spPr>
          <a:xfrm>
            <a:off x="9744753" y="4970461"/>
            <a:ext cx="7514547" cy="0"/>
          </a:xfrm>
          <a:prstGeom prst="line">
            <a:avLst/>
          </a:prstGeom>
          <a:ln cap="flat" w="19050">
            <a:solidFill>
              <a:srgbClr val="545454"/>
            </a:solidFill>
            <a:prstDash val="solid"/>
            <a:headEnd type="none" len="sm" w="sm"/>
            <a:tailEnd type="none" len="sm" w="sm"/>
          </a:ln>
        </p:spPr>
      </p:sp>
      <p:sp>
        <p:nvSpPr>
          <p:cNvPr name="AutoShape 29" id="29"/>
          <p:cNvSpPr/>
          <p:nvPr/>
        </p:nvSpPr>
        <p:spPr>
          <a:xfrm>
            <a:off x="1028699" y="9429045"/>
            <a:ext cx="7514547" cy="0"/>
          </a:xfrm>
          <a:prstGeom prst="line">
            <a:avLst/>
          </a:prstGeom>
          <a:ln cap="flat" w="19050">
            <a:solidFill>
              <a:srgbClr val="545454"/>
            </a:solidFill>
            <a:prstDash val="solid"/>
            <a:headEnd type="none" len="sm" w="sm"/>
            <a:tailEnd type="none" len="sm" w="sm"/>
          </a:ln>
        </p:spPr>
      </p:sp>
      <p:sp>
        <p:nvSpPr>
          <p:cNvPr name="AutoShape 30" id="30"/>
          <p:cNvSpPr/>
          <p:nvPr/>
        </p:nvSpPr>
        <p:spPr>
          <a:xfrm>
            <a:off x="9744753" y="6022418"/>
            <a:ext cx="7514547" cy="0"/>
          </a:xfrm>
          <a:prstGeom prst="line">
            <a:avLst/>
          </a:prstGeom>
          <a:ln cap="flat" w="19050">
            <a:solidFill>
              <a:srgbClr val="545454"/>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146483" y="1504950"/>
            <a:ext cx="6560331" cy="7548487"/>
            <a:chOff x="0" y="0"/>
            <a:chExt cx="8747108" cy="10064650"/>
          </a:xfrm>
        </p:grpSpPr>
        <p:pic>
          <p:nvPicPr>
            <p:cNvPr name="Picture 3" id="3"/>
            <p:cNvPicPr>
              <a:picLocks noChangeAspect="true"/>
            </p:cNvPicPr>
            <p:nvPr/>
          </p:nvPicPr>
          <p:blipFill>
            <a:blip r:embed="rId2"/>
            <a:srcRect l="6545" t="0" r="6545" b="0"/>
            <a:stretch>
              <a:fillRect/>
            </a:stretch>
          </p:blipFill>
          <p:spPr>
            <a:xfrm flipH="false" flipV="false">
              <a:off x="0" y="0"/>
              <a:ext cx="8747108" cy="10064650"/>
            </a:xfrm>
            <a:prstGeom prst="rect">
              <a:avLst/>
            </a:prstGeom>
          </p:spPr>
        </p:pic>
      </p:grpSp>
      <p:sp>
        <p:nvSpPr>
          <p:cNvPr name="Freeform 4" id="4"/>
          <p:cNvSpPr/>
          <p:nvPr/>
        </p:nvSpPr>
        <p:spPr>
          <a:xfrm flipH="false" flipV="false" rot="0">
            <a:off x="1028700" y="5991603"/>
            <a:ext cx="498829" cy="498829"/>
          </a:xfrm>
          <a:custGeom>
            <a:avLst/>
            <a:gdLst/>
            <a:ahLst/>
            <a:cxnLst/>
            <a:rect r="r" b="b" t="t" l="l"/>
            <a:pathLst>
              <a:path h="498829" w="498829">
                <a:moveTo>
                  <a:pt x="0" y="0"/>
                </a:moveTo>
                <a:lnTo>
                  <a:pt x="498829" y="0"/>
                </a:lnTo>
                <a:lnTo>
                  <a:pt x="498829" y="498829"/>
                </a:lnTo>
                <a:lnTo>
                  <a:pt x="0" y="49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700288"/>
            <a:ext cx="6882360" cy="3038475"/>
          </a:xfrm>
          <a:prstGeom prst="rect">
            <a:avLst/>
          </a:prstGeom>
        </p:spPr>
        <p:txBody>
          <a:bodyPr anchor="t" rtlCol="false" tIns="0" lIns="0" bIns="0" rIns="0">
            <a:spAutoFit/>
          </a:bodyPr>
          <a:lstStyle/>
          <a:p>
            <a:pPr marL="0" indent="0" lvl="0">
              <a:lnSpc>
                <a:spcPts val="11999"/>
              </a:lnSpc>
            </a:pPr>
            <a:r>
              <a:rPr lang="en-US" sz="9999">
                <a:solidFill>
                  <a:srgbClr val="DF4634"/>
                </a:solidFill>
                <a:latin typeface="Formula Bold"/>
              </a:rPr>
              <a:t>PREDICTIVE MAINTENANCE</a:t>
            </a:r>
          </a:p>
        </p:txBody>
      </p:sp>
      <p:sp>
        <p:nvSpPr>
          <p:cNvPr name="TextBox 6" id="6"/>
          <p:cNvSpPr txBox="true"/>
          <p:nvPr/>
        </p:nvSpPr>
        <p:spPr>
          <a:xfrm rot="0">
            <a:off x="1810762" y="5791960"/>
            <a:ext cx="8821523" cy="2647766"/>
          </a:xfrm>
          <a:prstGeom prst="rect">
            <a:avLst/>
          </a:prstGeom>
        </p:spPr>
        <p:txBody>
          <a:bodyPr anchor="t" rtlCol="false" tIns="0" lIns="0" bIns="0" rIns="0">
            <a:spAutoFit/>
          </a:bodyPr>
          <a:lstStyle/>
          <a:p>
            <a:pPr algn="l" marL="0" indent="0" lvl="0">
              <a:lnSpc>
                <a:spcPts val="4297"/>
              </a:lnSpc>
            </a:pPr>
            <a:r>
              <a:rPr lang="en-US" sz="2298">
                <a:solidFill>
                  <a:srgbClr val="FFFFFF"/>
                </a:solidFill>
                <a:latin typeface="Arimo"/>
              </a:rPr>
              <a:t>In industrial settings, smoke sensors play a crucial role in ensuring the safety and functionality of equipment and facilities. However, the timely detection and response to potential failures or anomalies in smoke sensors can be challenging, often leading to downtime and safety hazards.</a:t>
            </a:r>
          </a:p>
        </p:txBody>
      </p:sp>
      <p:sp>
        <p:nvSpPr>
          <p:cNvPr name="TextBox 7" id="7"/>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
        <p:nvSpPr>
          <p:cNvPr name="TextBox 8" id="8"/>
          <p:cNvSpPr txBox="true"/>
          <p:nvPr/>
        </p:nvSpPr>
        <p:spPr>
          <a:xfrm rot="0">
            <a:off x="6348822" y="2949996"/>
            <a:ext cx="2161385" cy="1661174"/>
          </a:xfrm>
          <a:prstGeom prst="rect">
            <a:avLst/>
          </a:prstGeom>
        </p:spPr>
        <p:txBody>
          <a:bodyPr anchor="t" rtlCol="false" tIns="0" lIns="0" bIns="0" rIns="0">
            <a:spAutoFit/>
          </a:bodyPr>
          <a:lstStyle/>
          <a:p>
            <a:pPr algn="ctr">
              <a:lnSpc>
                <a:spcPts val="13009"/>
              </a:lnSpc>
              <a:spcBef>
                <a:spcPct val="0"/>
              </a:spcBef>
            </a:pPr>
            <a:r>
              <a:rPr lang="en-US" sz="10840">
                <a:solidFill>
                  <a:srgbClr val="FFFFFF"/>
                </a:solidFill>
                <a:latin typeface="Caitlin"/>
              </a:rPr>
              <a:t>of</a:t>
            </a:r>
          </a:p>
        </p:txBody>
      </p:sp>
      <p:sp>
        <p:nvSpPr>
          <p:cNvPr name="TextBox 9" id="9"/>
          <p:cNvSpPr txBox="true"/>
          <p:nvPr/>
        </p:nvSpPr>
        <p:spPr>
          <a:xfrm rot="0">
            <a:off x="1028700" y="4729238"/>
            <a:ext cx="6201111" cy="962025"/>
          </a:xfrm>
          <a:prstGeom prst="rect">
            <a:avLst/>
          </a:prstGeom>
        </p:spPr>
        <p:txBody>
          <a:bodyPr anchor="t" rtlCol="false" tIns="0" lIns="0" bIns="0" rIns="0">
            <a:spAutoFit/>
          </a:bodyPr>
          <a:lstStyle/>
          <a:p>
            <a:pPr>
              <a:lnSpc>
                <a:spcPts val="7559"/>
              </a:lnSpc>
            </a:pPr>
            <a:r>
              <a:rPr lang="en-US" sz="6299">
                <a:solidFill>
                  <a:srgbClr val="FFFFFF"/>
                </a:solidFill>
                <a:latin typeface="Formula Bold"/>
              </a:rPr>
              <a:t>SMOKE SENSOR </a:t>
            </a:r>
          </a:p>
        </p:txBody>
      </p:sp>
      <p:sp>
        <p:nvSpPr>
          <p:cNvPr name="TextBox 10" id="10"/>
          <p:cNvSpPr txBox="true"/>
          <p:nvPr/>
        </p:nvSpPr>
        <p:spPr>
          <a:xfrm rot="0">
            <a:off x="4886015" y="4704740"/>
            <a:ext cx="1335509" cy="1020545"/>
          </a:xfrm>
          <a:prstGeom prst="rect">
            <a:avLst/>
          </a:prstGeom>
        </p:spPr>
        <p:txBody>
          <a:bodyPr anchor="t" rtlCol="false" tIns="0" lIns="0" bIns="0" rIns="0">
            <a:spAutoFit/>
          </a:bodyPr>
          <a:lstStyle/>
          <a:p>
            <a:pPr algn="ctr">
              <a:lnSpc>
                <a:spcPts val="8038"/>
              </a:lnSpc>
              <a:spcBef>
                <a:spcPct val="0"/>
              </a:spcBef>
            </a:pPr>
            <a:r>
              <a:rPr lang="en-US" sz="6698">
                <a:solidFill>
                  <a:srgbClr val="FFFFFF"/>
                </a:solidFill>
                <a:latin typeface="Caitlin"/>
              </a:rPr>
              <a:t>with</a:t>
            </a:r>
          </a:p>
        </p:txBody>
      </p:sp>
      <p:sp>
        <p:nvSpPr>
          <p:cNvPr name="TextBox 11" id="11"/>
          <p:cNvSpPr txBox="true"/>
          <p:nvPr/>
        </p:nvSpPr>
        <p:spPr>
          <a:xfrm rot="0">
            <a:off x="6221524" y="4957838"/>
            <a:ext cx="6201111" cy="504825"/>
          </a:xfrm>
          <a:prstGeom prst="rect">
            <a:avLst/>
          </a:prstGeom>
        </p:spPr>
        <p:txBody>
          <a:bodyPr anchor="t" rtlCol="false" tIns="0" lIns="0" bIns="0" rIns="0">
            <a:spAutoFit/>
          </a:bodyPr>
          <a:lstStyle/>
          <a:p>
            <a:pPr>
              <a:lnSpc>
                <a:spcPts val="3959"/>
              </a:lnSpc>
            </a:pPr>
            <a:r>
              <a:rPr lang="en-US" sz="3299">
                <a:solidFill>
                  <a:srgbClr val="FFFFFF"/>
                </a:solidFill>
                <a:latin typeface="Formula Bold"/>
              </a:rPr>
              <a:t>CHATBOT INTEGRATION</a:t>
            </a:r>
          </a:p>
        </p:txBody>
      </p:sp>
      <p:sp>
        <p:nvSpPr>
          <p:cNvPr name="TextBox 12" id="12"/>
          <p:cNvSpPr txBox="true"/>
          <p:nvPr/>
        </p:nvSpPr>
        <p:spPr>
          <a:xfrm rot="0">
            <a:off x="12533100" y="542925"/>
            <a:ext cx="3787096" cy="962025"/>
          </a:xfrm>
          <a:prstGeom prst="rect">
            <a:avLst/>
          </a:prstGeom>
        </p:spPr>
        <p:txBody>
          <a:bodyPr anchor="t" rtlCol="false" tIns="0" lIns="0" bIns="0" rIns="0">
            <a:spAutoFit/>
          </a:bodyPr>
          <a:lstStyle/>
          <a:p>
            <a:pPr>
              <a:lnSpc>
                <a:spcPts val="7559"/>
              </a:lnSpc>
            </a:pPr>
            <a:r>
              <a:rPr lang="en-US" sz="6299">
                <a:solidFill>
                  <a:srgbClr val="FFFFFF"/>
                </a:solidFill>
                <a:latin typeface="Formula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0802" y="-239719"/>
            <a:ext cx="19609603" cy="10766437"/>
            <a:chOff x="0" y="0"/>
            <a:chExt cx="26146138" cy="14355250"/>
          </a:xfrm>
        </p:grpSpPr>
        <p:sp>
          <p:nvSpPr>
            <p:cNvPr name="Freeform 3" id="3"/>
            <p:cNvSpPr/>
            <p:nvPr/>
          </p:nvSpPr>
          <p:spPr>
            <a:xfrm flipH="false" flipV="false" rot="0">
              <a:off x="0" y="3799258"/>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86057" y="145936"/>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92703" y="13537734"/>
              <a:ext cx="2043790" cy="817516"/>
            </a:xfrm>
            <a:custGeom>
              <a:avLst/>
              <a:gdLst/>
              <a:ahLst/>
              <a:cxnLst/>
              <a:rect r="r" b="b" t="t" l="l"/>
              <a:pathLst>
                <a:path h="817516" w="2043790">
                  <a:moveTo>
                    <a:pt x="0" y="0"/>
                  </a:moveTo>
                  <a:lnTo>
                    <a:pt x="2043791" y="0"/>
                  </a:lnTo>
                  <a:lnTo>
                    <a:pt x="2043791"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102348" y="963452"/>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6567" y="12287376"/>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433598" y="12287376"/>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847900" y="0"/>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26842" y="13250828"/>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143873" y="1325082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475124" y="178096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445933" y="12396695"/>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191486" y="11433243"/>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818710" y="13214211"/>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6" id="16"/>
          <p:cNvGrpSpPr/>
          <p:nvPr/>
        </p:nvGrpSpPr>
        <p:grpSpPr>
          <a:xfrm rot="0">
            <a:off x="6915720" y="4207127"/>
            <a:ext cx="4456560" cy="1121913"/>
            <a:chOff x="0" y="0"/>
            <a:chExt cx="812800" cy="204618"/>
          </a:xfrm>
        </p:grpSpPr>
        <p:sp>
          <p:nvSpPr>
            <p:cNvPr name="Freeform 17" id="17"/>
            <p:cNvSpPr/>
            <p:nvPr/>
          </p:nvSpPr>
          <p:spPr>
            <a:xfrm flipH="false" flipV="false" rot="0">
              <a:off x="0" y="0"/>
              <a:ext cx="812800" cy="204618"/>
            </a:xfrm>
            <a:custGeom>
              <a:avLst/>
              <a:gdLst/>
              <a:ahLst/>
              <a:cxnLst/>
              <a:rect r="r" b="b" t="t" l="l"/>
              <a:pathLst>
                <a:path h="204618" w="812800">
                  <a:moveTo>
                    <a:pt x="0" y="0"/>
                  </a:moveTo>
                  <a:lnTo>
                    <a:pt x="812800" y="0"/>
                  </a:lnTo>
                  <a:lnTo>
                    <a:pt x="812800" y="204618"/>
                  </a:lnTo>
                  <a:lnTo>
                    <a:pt x="0" y="204618"/>
                  </a:lnTo>
                  <a:close/>
                </a:path>
              </a:pathLst>
            </a:custGeom>
            <a:solidFill>
              <a:srgbClr val="000000"/>
            </a:solidFill>
            <a:ln cap="sq">
              <a:noFill/>
              <a:prstDash val="solid"/>
              <a:miter/>
            </a:ln>
          </p:spPr>
        </p:sp>
        <p:sp>
          <p:nvSpPr>
            <p:cNvPr name="TextBox 18" id="18"/>
            <p:cNvSpPr txBox="true"/>
            <p:nvPr/>
          </p:nvSpPr>
          <p:spPr>
            <a:xfrm>
              <a:off x="0" y="-9525"/>
              <a:ext cx="812800" cy="214143"/>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1590057" y="4207127"/>
            <a:ext cx="4456560" cy="1121913"/>
            <a:chOff x="0" y="0"/>
            <a:chExt cx="812800" cy="204618"/>
          </a:xfrm>
        </p:grpSpPr>
        <p:sp>
          <p:nvSpPr>
            <p:cNvPr name="Freeform 20" id="20"/>
            <p:cNvSpPr/>
            <p:nvPr/>
          </p:nvSpPr>
          <p:spPr>
            <a:xfrm flipH="false" flipV="false" rot="0">
              <a:off x="0" y="0"/>
              <a:ext cx="812800" cy="204618"/>
            </a:xfrm>
            <a:custGeom>
              <a:avLst/>
              <a:gdLst/>
              <a:ahLst/>
              <a:cxnLst/>
              <a:rect r="r" b="b" t="t" l="l"/>
              <a:pathLst>
                <a:path h="204618" w="812800">
                  <a:moveTo>
                    <a:pt x="0" y="0"/>
                  </a:moveTo>
                  <a:lnTo>
                    <a:pt x="812800" y="0"/>
                  </a:lnTo>
                  <a:lnTo>
                    <a:pt x="812800" y="204618"/>
                  </a:lnTo>
                  <a:lnTo>
                    <a:pt x="0" y="204618"/>
                  </a:lnTo>
                  <a:close/>
                </a:path>
              </a:pathLst>
            </a:custGeom>
            <a:solidFill>
              <a:srgbClr val="000000"/>
            </a:solidFill>
            <a:ln cap="sq">
              <a:noFill/>
              <a:prstDash val="solid"/>
              <a:miter/>
            </a:ln>
          </p:spPr>
        </p:sp>
        <p:sp>
          <p:nvSpPr>
            <p:cNvPr name="TextBox 21" id="21"/>
            <p:cNvSpPr txBox="true"/>
            <p:nvPr/>
          </p:nvSpPr>
          <p:spPr>
            <a:xfrm>
              <a:off x="0" y="-9525"/>
              <a:ext cx="812800" cy="214143"/>
            </a:xfrm>
            <a:prstGeom prst="rect">
              <a:avLst/>
            </a:prstGeom>
          </p:spPr>
          <p:txBody>
            <a:bodyPr anchor="ctr" rtlCol="false" tIns="50800" lIns="50800" bIns="50800" rIns="50800"/>
            <a:lstStyle/>
            <a:p>
              <a:pPr algn="ctr">
                <a:lnSpc>
                  <a:spcPts val="2520"/>
                </a:lnSpc>
              </a:pPr>
            </a:p>
          </p:txBody>
        </p:sp>
      </p:grpSp>
      <p:grpSp>
        <p:nvGrpSpPr>
          <p:cNvPr name="Group 22" id="22"/>
          <p:cNvGrpSpPr/>
          <p:nvPr/>
        </p:nvGrpSpPr>
        <p:grpSpPr>
          <a:xfrm rot="0">
            <a:off x="12241383" y="4207127"/>
            <a:ext cx="4456560" cy="1121913"/>
            <a:chOff x="0" y="0"/>
            <a:chExt cx="812800" cy="204618"/>
          </a:xfrm>
        </p:grpSpPr>
        <p:sp>
          <p:nvSpPr>
            <p:cNvPr name="Freeform 23" id="23"/>
            <p:cNvSpPr/>
            <p:nvPr/>
          </p:nvSpPr>
          <p:spPr>
            <a:xfrm flipH="false" flipV="false" rot="0">
              <a:off x="0" y="0"/>
              <a:ext cx="812800" cy="204618"/>
            </a:xfrm>
            <a:custGeom>
              <a:avLst/>
              <a:gdLst/>
              <a:ahLst/>
              <a:cxnLst/>
              <a:rect r="r" b="b" t="t" l="l"/>
              <a:pathLst>
                <a:path h="204618" w="812800">
                  <a:moveTo>
                    <a:pt x="0" y="0"/>
                  </a:moveTo>
                  <a:lnTo>
                    <a:pt x="812800" y="0"/>
                  </a:lnTo>
                  <a:lnTo>
                    <a:pt x="812800" y="204618"/>
                  </a:lnTo>
                  <a:lnTo>
                    <a:pt x="0" y="204618"/>
                  </a:lnTo>
                  <a:close/>
                </a:path>
              </a:pathLst>
            </a:custGeom>
            <a:solidFill>
              <a:srgbClr val="000000"/>
            </a:solidFill>
            <a:ln cap="sq">
              <a:noFill/>
              <a:prstDash val="solid"/>
              <a:miter/>
            </a:ln>
          </p:spPr>
        </p:sp>
        <p:sp>
          <p:nvSpPr>
            <p:cNvPr name="TextBox 24" id="24"/>
            <p:cNvSpPr txBox="true"/>
            <p:nvPr/>
          </p:nvSpPr>
          <p:spPr>
            <a:xfrm>
              <a:off x="0" y="-9525"/>
              <a:ext cx="812800" cy="214143"/>
            </a:xfrm>
            <a:prstGeom prst="rect">
              <a:avLst/>
            </a:prstGeom>
          </p:spPr>
          <p:txBody>
            <a:bodyPr anchor="ctr" rtlCol="false" tIns="50800" lIns="50800" bIns="50800" rIns="50800"/>
            <a:lstStyle/>
            <a:p>
              <a:pPr algn="ctr">
                <a:lnSpc>
                  <a:spcPts val="2520"/>
                </a:lnSpc>
              </a:pPr>
            </a:p>
          </p:txBody>
        </p:sp>
      </p:grpSp>
      <p:sp>
        <p:nvSpPr>
          <p:cNvPr name="TextBox 25" id="25"/>
          <p:cNvSpPr txBox="true"/>
          <p:nvPr/>
        </p:nvSpPr>
        <p:spPr>
          <a:xfrm rot="0">
            <a:off x="6915720" y="5810210"/>
            <a:ext cx="4456560" cy="1281152"/>
          </a:xfrm>
          <a:prstGeom prst="rect">
            <a:avLst/>
          </a:prstGeom>
        </p:spPr>
        <p:txBody>
          <a:bodyPr anchor="t" rtlCol="false" tIns="0" lIns="0" bIns="0" rIns="0">
            <a:spAutoFit/>
          </a:bodyPr>
          <a:lstStyle/>
          <a:p>
            <a:pPr algn="just" marL="0" indent="0" lvl="0">
              <a:lnSpc>
                <a:spcPts val="3410"/>
              </a:lnSpc>
            </a:pPr>
            <a:r>
              <a:rPr lang="en-US" sz="2435">
                <a:solidFill>
                  <a:srgbClr val="000000"/>
                </a:solidFill>
                <a:latin typeface="Arimo Bold"/>
              </a:rPr>
              <a:t>It creates false scenarios that can cause panic in the situation.</a:t>
            </a:r>
          </a:p>
        </p:txBody>
      </p:sp>
      <p:sp>
        <p:nvSpPr>
          <p:cNvPr name="TextBox 26" id="26"/>
          <p:cNvSpPr txBox="true"/>
          <p:nvPr/>
        </p:nvSpPr>
        <p:spPr>
          <a:xfrm rot="0">
            <a:off x="8372475" y="2282059"/>
            <a:ext cx="1543050" cy="1524000"/>
          </a:xfrm>
          <a:prstGeom prst="rect">
            <a:avLst/>
          </a:prstGeom>
        </p:spPr>
        <p:txBody>
          <a:bodyPr anchor="t" rtlCol="false" tIns="0" lIns="0" bIns="0" rIns="0">
            <a:spAutoFit/>
          </a:bodyPr>
          <a:lstStyle/>
          <a:p>
            <a:pPr algn="ctr" marL="0" indent="0" lvl="0">
              <a:lnSpc>
                <a:spcPts val="11999"/>
              </a:lnSpc>
            </a:pPr>
            <a:r>
              <a:rPr lang="en-US" sz="9999">
                <a:solidFill>
                  <a:srgbClr val="DF4634"/>
                </a:solidFill>
                <a:latin typeface="Formula Bold"/>
              </a:rPr>
              <a:t>2</a:t>
            </a:r>
          </a:p>
        </p:txBody>
      </p:sp>
      <p:sp>
        <p:nvSpPr>
          <p:cNvPr name="TextBox 27" id="27"/>
          <p:cNvSpPr txBox="true"/>
          <p:nvPr/>
        </p:nvSpPr>
        <p:spPr>
          <a:xfrm rot="0">
            <a:off x="6915720" y="4396609"/>
            <a:ext cx="4456560" cy="781050"/>
          </a:xfrm>
          <a:prstGeom prst="rect">
            <a:avLst/>
          </a:prstGeom>
        </p:spPr>
        <p:txBody>
          <a:bodyPr anchor="t" rtlCol="false" tIns="0" lIns="0" bIns="0" rIns="0">
            <a:spAutoFit/>
          </a:bodyPr>
          <a:lstStyle/>
          <a:p>
            <a:pPr algn="ctr" marL="0" indent="0" lvl="0">
              <a:lnSpc>
                <a:spcPts val="6000"/>
              </a:lnSpc>
              <a:spcBef>
                <a:spcPct val="0"/>
              </a:spcBef>
            </a:pPr>
            <a:r>
              <a:rPr lang="en-US" sz="5000" strike="noStrike" u="none">
                <a:solidFill>
                  <a:srgbClr val="FFFFFF"/>
                </a:solidFill>
                <a:latin typeface="Formula Bold"/>
              </a:rPr>
              <a:t>PROBLEM 2</a:t>
            </a:r>
          </a:p>
        </p:txBody>
      </p:sp>
      <p:sp>
        <p:nvSpPr>
          <p:cNvPr name="TextBox 28" id="28"/>
          <p:cNvSpPr txBox="true"/>
          <p:nvPr/>
        </p:nvSpPr>
        <p:spPr>
          <a:xfrm rot="0">
            <a:off x="1590057" y="5771801"/>
            <a:ext cx="4456560" cy="1281152"/>
          </a:xfrm>
          <a:prstGeom prst="rect">
            <a:avLst/>
          </a:prstGeom>
        </p:spPr>
        <p:txBody>
          <a:bodyPr anchor="t" rtlCol="false" tIns="0" lIns="0" bIns="0" rIns="0">
            <a:spAutoFit/>
          </a:bodyPr>
          <a:lstStyle/>
          <a:p>
            <a:pPr algn="just" marL="0" indent="0" lvl="0">
              <a:lnSpc>
                <a:spcPts val="3410"/>
              </a:lnSpc>
            </a:pPr>
            <a:r>
              <a:rPr lang="en-US" sz="2435">
                <a:solidFill>
                  <a:srgbClr val="000000"/>
                </a:solidFill>
                <a:latin typeface="Arimo Bold"/>
              </a:rPr>
              <a:t>Anomalous smoke sensors can pose a threat to industrial safety.</a:t>
            </a:r>
          </a:p>
        </p:txBody>
      </p:sp>
      <p:sp>
        <p:nvSpPr>
          <p:cNvPr name="TextBox 29" id="29"/>
          <p:cNvSpPr txBox="true"/>
          <p:nvPr/>
        </p:nvSpPr>
        <p:spPr>
          <a:xfrm rot="0">
            <a:off x="3046812" y="2282059"/>
            <a:ext cx="1543050" cy="1524000"/>
          </a:xfrm>
          <a:prstGeom prst="rect">
            <a:avLst/>
          </a:prstGeom>
        </p:spPr>
        <p:txBody>
          <a:bodyPr anchor="t" rtlCol="false" tIns="0" lIns="0" bIns="0" rIns="0">
            <a:spAutoFit/>
          </a:bodyPr>
          <a:lstStyle/>
          <a:p>
            <a:pPr algn="ctr" marL="0" indent="0" lvl="0">
              <a:lnSpc>
                <a:spcPts val="11999"/>
              </a:lnSpc>
            </a:pPr>
            <a:r>
              <a:rPr lang="en-US" sz="9999">
                <a:solidFill>
                  <a:srgbClr val="DF4634"/>
                </a:solidFill>
                <a:latin typeface="Formula Bold"/>
              </a:rPr>
              <a:t>1</a:t>
            </a:r>
          </a:p>
        </p:txBody>
      </p:sp>
      <p:sp>
        <p:nvSpPr>
          <p:cNvPr name="TextBox 30" id="30"/>
          <p:cNvSpPr txBox="true"/>
          <p:nvPr/>
        </p:nvSpPr>
        <p:spPr>
          <a:xfrm rot="0">
            <a:off x="1590057" y="4396609"/>
            <a:ext cx="4456560" cy="781050"/>
          </a:xfrm>
          <a:prstGeom prst="rect">
            <a:avLst/>
          </a:prstGeom>
        </p:spPr>
        <p:txBody>
          <a:bodyPr anchor="t" rtlCol="false" tIns="0" lIns="0" bIns="0" rIns="0">
            <a:spAutoFit/>
          </a:bodyPr>
          <a:lstStyle/>
          <a:p>
            <a:pPr algn="ctr" marL="0" indent="0" lvl="0">
              <a:lnSpc>
                <a:spcPts val="6000"/>
              </a:lnSpc>
            </a:pPr>
            <a:r>
              <a:rPr lang="en-US" sz="5000" u="none">
                <a:solidFill>
                  <a:srgbClr val="FFFFFF"/>
                </a:solidFill>
                <a:latin typeface="Formula Bold"/>
              </a:rPr>
              <a:t>PROBLEM 1</a:t>
            </a:r>
          </a:p>
        </p:txBody>
      </p:sp>
      <p:sp>
        <p:nvSpPr>
          <p:cNvPr name="TextBox 31" id="31"/>
          <p:cNvSpPr txBox="true"/>
          <p:nvPr/>
        </p:nvSpPr>
        <p:spPr>
          <a:xfrm rot="0">
            <a:off x="12241383" y="5810210"/>
            <a:ext cx="4456560" cy="2185206"/>
          </a:xfrm>
          <a:prstGeom prst="rect">
            <a:avLst/>
          </a:prstGeom>
        </p:spPr>
        <p:txBody>
          <a:bodyPr anchor="t" rtlCol="false" tIns="0" lIns="0" bIns="0" rIns="0">
            <a:spAutoFit/>
          </a:bodyPr>
          <a:lstStyle/>
          <a:p>
            <a:pPr algn="just" marL="0" indent="0" lvl="0">
              <a:lnSpc>
                <a:spcPts val="3455"/>
              </a:lnSpc>
            </a:pPr>
            <a:r>
              <a:rPr lang="en-US" sz="2468">
                <a:solidFill>
                  <a:srgbClr val="000000"/>
                </a:solidFill>
                <a:latin typeface="Arimo Bold"/>
              </a:rPr>
              <a:t>When a small anomaly is detected in the smoke sensor, it can be expensive and time-consuming to address the issue.</a:t>
            </a:r>
          </a:p>
        </p:txBody>
      </p:sp>
      <p:sp>
        <p:nvSpPr>
          <p:cNvPr name="TextBox 32" id="32"/>
          <p:cNvSpPr txBox="true"/>
          <p:nvPr/>
        </p:nvSpPr>
        <p:spPr>
          <a:xfrm rot="0">
            <a:off x="13698138" y="2282059"/>
            <a:ext cx="1543050" cy="1524000"/>
          </a:xfrm>
          <a:prstGeom prst="rect">
            <a:avLst/>
          </a:prstGeom>
        </p:spPr>
        <p:txBody>
          <a:bodyPr anchor="t" rtlCol="false" tIns="0" lIns="0" bIns="0" rIns="0">
            <a:spAutoFit/>
          </a:bodyPr>
          <a:lstStyle/>
          <a:p>
            <a:pPr algn="ctr" marL="0" indent="0" lvl="0">
              <a:lnSpc>
                <a:spcPts val="11999"/>
              </a:lnSpc>
            </a:pPr>
            <a:r>
              <a:rPr lang="en-US" sz="9999">
                <a:solidFill>
                  <a:srgbClr val="DF4634"/>
                </a:solidFill>
                <a:latin typeface="Formula Bold"/>
              </a:rPr>
              <a:t>3</a:t>
            </a:r>
          </a:p>
        </p:txBody>
      </p:sp>
      <p:sp>
        <p:nvSpPr>
          <p:cNvPr name="TextBox 33" id="33"/>
          <p:cNvSpPr txBox="true"/>
          <p:nvPr/>
        </p:nvSpPr>
        <p:spPr>
          <a:xfrm rot="0">
            <a:off x="12241383" y="4396609"/>
            <a:ext cx="4456560" cy="781050"/>
          </a:xfrm>
          <a:prstGeom prst="rect">
            <a:avLst/>
          </a:prstGeom>
        </p:spPr>
        <p:txBody>
          <a:bodyPr anchor="t" rtlCol="false" tIns="0" lIns="0" bIns="0" rIns="0">
            <a:spAutoFit/>
          </a:bodyPr>
          <a:lstStyle/>
          <a:p>
            <a:pPr algn="ctr" marL="0" indent="0" lvl="0">
              <a:lnSpc>
                <a:spcPts val="6000"/>
              </a:lnSpc>
              <a:spcBef>
                <a:spcPct val="0"/>
              </a:spcBef>
            </a:pPr>
            <a:r>
              <a:rPr lang="en-US" sz="5000" strike="noStrike" u="none">
                <a:solidFill>
                  <a:srgbClr val="FFFFFF"/>
                </a:solidFill>
                <a:latin typeface="Formula Bold"/>
              </a:rPr>
              <a:t>PROBLEM 3</a:t>
            </a:r>
          </a:p>
        </p:txBody>
      </p:sp>
      <p:sp>
        <p:nvSpPr>
          <p:cNvPr name="TextBox 34" id="34"/>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9177" y="1840673"/>
            <a:ext cx="6339971" cy="6918101"/>
            <a:chOff x="0" y="0"/>
            <a:chExt cx="6371666" cy="6952687"/>
          </a:xfrm>
        </p:grpSpPr>
        <p:sp>
          <p:nvSpPr>
            <p:cNvPr name="Freeform 3" id="3"/>
            <p:cNvSpPr/>
            <p:nvPr/>
          </p:nvSpPr>
          <p:spPr>
            <a:xfrm flipH="false" flipV="false" rot="0">
              <a:off x="0" y="0"/>
              <a:ext cx="6371666" cy="6952686"/>
            </a:xfrm>
            <a:custGeom>
              <a:avLst/>
              <a:gdLst/>
              <a:ahLst/>
              <a:cxnLst/>
              <a:rect r="r" b="b" t="t" l="l"/>
              <a:pathLst>
                <a:path h="6952686" w="6371666">
                  <a:moveTo>
                    <a:pt x="0" y="0"/>
                  </a:moveTo>
                  <a:lnTo>
                    <a:pt x="6371666" y="0"/>
                  </a:lnTo>
                  <a:lnTo>
                    <a:pt x="6371666" y="6952686"/>
                  </a:lnTo>
                  <a:lnTo>
                    <a:pt x="0" y="6952686"/>
                  </a:lnTo>
                  <a:close/>
                </a:path>
              </a:pathLst>
            </a:custGeom>
            <a:solidFill>
              <a:srgbClr val="DF4634"/>
            </a:solidFill>
          </p:spPr>
        </p:sp>
        <p:sp>
          <p:nvSpPr>
            <p:cNvPr name="TextBox 4" id="4"/>
            <p:cNvSpPr txBox="true"/>
            <p:nvPr/>
          </p:nvSpPr>
          <p:spPr>
            <a:xfrm>
              <a:off x="0" y="-9525"/>
              <a:ext cx="6371666" cy="696221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2777934" y="2844551"/>
            <a:ext cx="4722457" cy="5300588"/>
            <a:chOff x="0" y="0"/>
            <a:chExt cx="6296610" cy="7067450"/>
          </a:xfrm>
        </p:grpSpPr>
        <p:pic>
          <p:nvPicPr>
            <p:cNvPr name="Picture 6" id="6"/>
            <p:cNvPicPr>
              <a:picLocks noChangeAspect="true"/>
            </p:cNvPicPr>
            <p:nvPr/>
          </p:nvPicPr>
          <p:blipFill>
            <a:blip r:embed="rId2"/>
            <a:srcRect l="5453" t="0" r="5453" b="0"/>
            <a:stretch>
              <a:fillRect/>
            </a:stretch>
          </p:blipFill>
          <p:spPr>
            <a:xfrm flipH="false" flipV="false">
              <a:off x="0" y="0"/>
              <a:ext cx="6296610" cy="7067450"/>
            </a:xfrm>
            <a:prstGeom prst="rect">
              <a:avLst/>
            </a:prstGeom>
          </p:spPr>
        </p:pic>
      </p:grpSp>
      <p:sp>
        <p:nvSpPr>
          <p:cNvPr name="AutoShape 7" id="7"/>
          <p:cNvSpPr/>
          <p:nvPr/>
        </p:nvSpPr>
        <p:spPr>
          <a:xfrm>
            <a:off x="10015426" y="3912313"/>
            <a:ext cx="7129757" cy="0"/>
          </a:xfrm>
          <a:prstGeom prst="line">
            <a:avLst/>
          </a:prstGeom>
          <a:ln cap="flat" w="19050">
            <a:solidFill>
              <a:srgbClr val="000000"/>
            </a:solidFill>
            <a:prstDash val="solid"/>
            <a:headEnd type="none" len="sm" w="sm"/>
            <a:tailEnd type="none" len="sm" w="sm"/>
          </a:ln>
        </p:spPr>
      </p:sp>
      <p:sp>
        <p:nvSpPr>
          <p:cNvPr name="AutoShape 8" id="8"/>
          <p:cNvSpPr/>
          <p:nvPr/>
        </p:nvSpPr>
        <p:spPr>
          <a:xfrm>
            <a:off x="10015426" y="6650208"/>
            <a:ext cx="7129757"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6564687" y="7080745"/>
            <a:ext cx="530654" cy="530654"/>
          </a:xfrm>
          <a:custGeom>
            <a:avLst/>
            <a:gdLst/>
            <a:ahLst/>
            <a:cxnLst/>
            <a:rect r="r" b="b" t="t" l="l"/>
            <a:pathLst>
              <a:path h="530654" w="530654">
                <a:moveTo>
                  <a:pt x="0" y="0"/>
                </a:moveTo>
                <a:lnTo>
                  <a:pt x="530653" y="0"/>
                </a:lnTo>
                <a:lnTo>
                  <a:pt x="530653" y="530654"/>
                </a:lnTo>
                <a:lnTo>
                  <a:pt x="0" y="530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415014" y="1773998"/>
            <a:ext cx="4456560" cy="781050"/>
          </a:xfrm>
          <a:prstGeom prst="rect">
            <a:avLst/>
          </a:prstGeom>
        </p:spPr>
        <p:txBody>
          <a:bodyPr anchor="t" rtlCol="false" tIns="0" lIns="0" bIns="0" rIns="0">
            <a:spAutoFit/>
          </a:bodyPr>
          <a:lstStyle/>
          <a:p>
            <a:pPr marL="0" indent="0" lvl="0">
              <a:lnSpc>
                <a:spcPts val="6000"/>
              </a:lnSpc>
              <a:spcBef>
                <a:spcPct val="0"/>
              </a:spcBef>
            </a:pPr>
            <a:r>
              <a:rPr lang="en-US" sz="5000" strike="noStrike" u="none">
                <a:solidFill>
                  <a:srgbClr val="DF4634"/>
                </a:solidFill>
                <a:latin typeface="Formula Bold"/>
              </a:rPr>
              <a:t>Solution 1</a:t>
            </a:r>
          </a:p>
        </p:txBody>
      </p:sp>
      <p:sp>
        <p:nvSpPr>
          <p:cNvPr name="TextBox 11" id="11"/>
          <p:cNvSpPr txBox="true"/>
          <p:nvPr/>
        </p:nvSpPr>
        <p:spPr>
          <a:xfrm rot="0">
            <a:off x="11497978" y="2592280"/>
            <a:ext cx="5761322" cy="834390"/>
          </a:xfrm>
          <a:prstGeom prst="rect">
            <a:avLst/>
          </a:prstGeom>
        </p:spPr>
        <p:txBody>
          <a:bodyPr anchor="t" rtlCol="false" tIns="0" lIns="0" bIns="0" rIns="0">
            <a:spAutoFit/>
          </a:bodyPr>
          <a:lstStyle/>
          <a:p>
            <a:pPr marL="0" indent="0" lvl="0">
              <a:lnSpc>
                <a:spcPts val="3359"/>
              </a:lnSpc>
            </a:pPr>
            <a:r>
              <a:rPr lang="en-US" sz="2399">
                <a:solidFill>
                  <a:srgbClr val="545454"/>
                </a:solidFill>
                <a:latin typeface="Arimo Bold"/>
              </a:rPr>
              <a:t>An algorithm has been built to detect any anomalies in the sensor data.</a:t>
            </a:r>
          </a:p>
        </p:txBody>
      </p:sp>
      <p:sp>
        <p:nvSpPr>
          <p:cNvPr name="TextBox 12" id="12"/>
          <p:cNvSpPr txBox="true"/>
          <p:nvPr/>
        </p:nvSpPr>
        <p:spPr>
          <a:xfrm rot="0">
            <a:off x="9346755" y="1735898"/>
            <a:ext cx="1543050" cy="1524000"/>
          </a:xfrm>
          <a:prstGeom prst="rect">
            <a:avLst/>
          </a:prstGeom>
        </p:spPr>
        <p:txBody>
          <a:bodyPr anchor="t" rtlCol="false" tIns="0" lIns="0" bIns="0" rIns="0">
            <a:spAutoFit/>
          </a:bodyPr>
          <a:lstStyle/>
          <a:p>
            <a:pPr algn="ctr" marL="0" indent="0" lvl="0">
              <a:lnSpc>
                <a:spcPts val="11999"/>
              </a:lnSpc>
              <a:spcBef>
                <a:spcPct val="0"/>
              </a:spcBef>
            </a:pPr>
            <a:r>
              <a:rPr lang="en-US" sz="9999" strike="noStrike" u="none">
                <a:solidFill>
                  <a:srgbClr val="000000"/>
                </a:solidFill>
                <a:latin typeface="Formula Bold"/>
              </a:rPr>
              <a:t>1</a:t>
            </a:r>
          </a:p>
        </p:txBody>
      </p:sp>
      <p:sp>
        <p:nvSpPr>
          <p:cNvPr name="TextBox 13" id="13"/>
          <p:cNvSpPr txBox="true"/>
          <p:nvPr/>
        </p:nvSpPr>
        <p:spPr>
          <a:xfrm rot="0">
            <a:off x="11497978" y="4511893"/>
            <a:ext cx="4456560" cy="781050"/>
          </a:xfrm>
          <a:prstGeom prst="rect">
            <a:avLst/>
          </a:prstGeom>
        </p:spPr>
        <p:txBody>
          <a:bodyPr anchor="t" rtlCol="false" tIns="0" lIns="0" bIns="0" rIns="0">
            <a:spAutoFit/>
          </a:bodyPr>
          <a:lstStyle/>
          <a:p>
            <a:pPr algn="l" marL="0" indent="0" lvl="0">
              <a:lnSpc>
                <a:spcPts val="6000"/>
              </a:lnSpc>
              <a:spcBef>
                <a:spcPct val="0"/>
              </a:spcBef>
            </a:pPr>
            <a:r>
              <a:rPr lang="en-US" sz="5000" strike="noStrike" u="none">
                <a:solidFill>
                  <a:srgbClr val="DF4634"/>
                </a:solidFill>
                <a:latin typeface="Formula Bold"/>
              </a:rPr>
              <a:t>Solution 2</a:t>
            </a:r>
          </a:p>
        </p:txBody>
      </p:sp>
      <p:sp>
        <p:nvSpPr>
          <p:cNvPr name="TextBox 14" id="14"/>
          <p:cNvSpPr txBox="true"/>
          <p:nvPr/>
        </p:nvSpPr>
        <p:spPr>
          <a:xfrm rot="0">
            <a:off x="11497978" y="5242574"/>
            <a:ext cx="5761322" cy="1253490"/>
          </a:xfrm>
          <a:prstGeom prst="rect">
            <a:avLst/>
          </a:prstGeom>
        </p:spPr>
        <p:txBody>
          <a:bodyPr anchor="t" rtlCol="false" tIns="0" lIns="0" bIns="0" rIns="0">
            <a:spAutoFit/>
          </a:bodyPr>
          <a:lstStyle/>
          <a:p>
            <a:pPr marL="0" indent="0" lvl="0">
              <a:lnSpc>
                <a:spcPts val="3359"/>
              </a:lnSpc>
            </a:pPr>
            <a:r>
              <a:rPr lang="en-US" sz="2399">
                <a:solidFill>
                  <a:srgbClr val="545454"/>
                </a:solidFill>
                <a:latin typeface="Arimo Bold"/>
              </a:rPr>
              <a:t>Integrate a chatbot to send notifications or calls when detecting an anomaly.</a:t>
            </a:r>
          </a:p>
        </p:txBody>
      </p:sp>
      <p:sp>
        <p:nvSpPr>
          <p:cNvPr name="TextBox 15" id="15"/>
          <p:cNvSpPr txBox="true"/>
          <p:nvPr/>
        </p:nvSpPr>
        <p:spPr>
          <a:xfrm rot="0">
            <a:off x="9429720" y="4445218"/>
            <a:ext cx="1543050" cy="1524000"/>
          </a:xfrm>
          <a:prstGeom prst="rect">
            <a:avLst/>
          </a:prstGeom>
        </p:spPr>
        <p:txBody>
          <a:bodyPr anchor="t" rtlCol="false" tIns="0" lIns="0" bIns="0" rIns="0">
            <a:spAutoFit/>
          </a:bodyPr>
          <a:lstStyle/>
          <a:p>
            <a:pPr algn="ctr" marL="0" indent="0" lvl="0">
              <a:lnSpc>
                <a:spcPts val="11999"/>
              </a:lnSpc>
              <a:spcBef>
                <a:spcPct val="0"/>
              </a:spcBef>
            </a:pPr>
            <a:r>
              <a:rPr lang="en-US" sz="9999" strike="noStrike" u="none">
                <a:solidFill>
                  <a:srgbClr val="000000"/>
                </a:solidFill>
                <a:latin typeface="Formula Bold"/>
              </a:rPr>
              <a:t>2</a:t>
            </a:r>
          </a:p>
        </p:txBody>
      </p:sp>
      <p:sp>
        <p:nvSpPr>
          <p:cNvPr name="TextBox 16" id="16"/>
          <p:cNvSpPr txBox="true"/>
          <p:nvPr/>
        </p:nvSpPr>
        <p:spPr>
          <a:xfrm rot="0">
            <a:off x="11415014" y="7221213"/>
            <a:ext cx="4456560" cy="781050"/>
          </a:xfrm>
          <a:prstGeom prst="rect">
            <a:avLst/>
          </a:prstGeom>
        </p:spPr>
        <p:txBody>
          <a:bodyPr anchor="t" rtlCol="false" tIns="0" lIns="0" bIns="0" rIns="0">
            <a:spAutoFit/>
          </a:bodyPr>
          <a:lstStyle/>
          <a:p>
            <a:pPr algn="l" marL="0" indent="0" lvl="0">
              <a:lnSpc>
                <a:spcPts val="6000"/>
              </a:lnSpc>
              <a:spcBef>
                <a:spcPct val="0"/>
              </a:spcBef>
            </a:pPr>
            <a:r>
              <a:rPr lang="en-US" sz="5000" strike="noStrike" u="none">
                <a:solidFill>
                  <a:srgbClr val="DF4634"/>
                </a:solidFill>
                <a:latin typeface="Formula Bold"/>
              </a:rPr>
              <a:t>Solution 3</a:t>
            </a:r>
          </a:p>
        </p:txBody>
      </p:sp>
      <p:sp>
        <p:nvSpPr>
          <p:cNvPr name="TextBox 17" id="17"/>
          <p:cNvSpPr txBox="true"/>
          <p:nvPr/>
        </p:nvSpPr>
        <p:spPr>
          <a:xfrm rot="0">
            <a:off x="11415014" y="8087988"/>
            <a:ext cx="5761322" cy="834390"/>
          </a:xfrm>
          <a:prstGeom prst="rect">
            <a:avLst/>
          </a:prstGeom>
        </p:spPr>
        <p:txBody>
          <a:bodyPr anchor="t" rtlCol="false" tIns="0" lIns="0" bIns="0" rIns="0">
            <a:spAutoFit/>
          </a:bodyPr>
          <a:lstStyle/>
          <a:p>
            <a:pPr marL="0" indent="0" lvl="0">
              <a:lnSpc>
                <a:spcPts val="3359"/>
              </a:lnSpc>
            </a:pPr>
            <a:r>
              <a:rPr lang="en-US" sz="2399">
                <a:solidFill>
                  <a:srgbClr val="545454"/>
                </a:solidFill>
                <a:latin typeface="Arimo Bold"/>
              </a:rPr>
              <a:t>The chatbot will provide the required instructions to fix the anomaly.</a:t>
            </a:r>
          </a:p>
        </p:txBody>
      </p:sp>
      <p:sp>
        <p:nvSpPr>
          <p:cNvPr name="TextBox 18" id="18"/>
          <p:cNvSpPr txBox="true"/>
          <p:nvPr/>
        </p:nvSpPr>
        <p:spPr>
          <a:xfrm rot="0">
            <a:off x="9346755" y="7183113"/>
            <a:ext cx="1543050" cy="1524000"/>
          </a:xfrm>
          <a:prstGeom prst="rect">
            <a:avLst/>
          </a:prstGeom>
        </p:spPr>
        <p:txBody>
          <a:bodyPr anchor="t" rtlCol="false" tIns="0" lIns="0" bIns="0" rIns="0">
            <a:spAutoFit/>
          </a:bodyPr>
          <a:lstStyle/>
          <a:p>
            <a:pPr algn="ctr" marL="0" indent="0" lvl="0">
              <a:lnSpc>
                <a:spcPts val="11999"/>
              </a:lnSpc>
              <a:spcBef>
                <a:spcPct val="0"/>
              </a:spcBef>
            </a:pPr>
            <a:r>
              <a:rPr lang="en-US" sz="9999" strike="noStrike" u="none">
                <a:solidFill>
                  <a:srgbClr val="000000"/>
                </a:solidFill>
                <a:latin typeface="Formula Bold"/>
              </a:rPr>
              <a:t>3</a:t>
            </a:r>
          </a:p>
        </p:txBody>
      </p:sp>
      <p:sp>
        <p:nvSpPr>
          <p:cNvPr name="TextBox 19" id="19"/>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089956" y="5516172"/>
            <a:ext cx="6537385" cy="2949546"/>
            <a:chOff x="0" y="0"/>
            <a:chExt cx="1721780" cy="776835"/>
          </a:xfrm>
        </p:grpSpPr>
        <p:sp>
          <p:nvSpPr>
            <p:cNvPr name="Freeform 3" id="3"/>
            <p:cNvSpPr/>
            <p:nvPr/>
          </p:nvSpPr>
          <p:spPr>
            <a:xfrm flipH="false" flipV="false" rot="0">
              <a:off x="0" y="0"/>
              <a:ext cx="1721780" cy="776835"/>
            </a:xfrm>
            <a:custGeom>
              <a:avLst/>
              <a:gdLst/>
              <a:ahLst/>
              <a:cxnLst/>
              <a:rect r="r" b="b" t="t" l="l"/>
              <a:pathLst>
                <a:path h="776835" w="1721780">
                  <a:moveTo>
                    <a:pt x="35528" y="0"/>
                  </a:moveTo>
                  <a:lnTo>
                    <a:pt x="1686253" y="0"/>
                  </a:lnTo>
                  <a:cubicBezTo>
                    <a:pt x="1695675" y="0"/>
                    <a:pt x="1704712" y="3743"/>
                    <a:pt x="1711375" y="10406"/>
                  </a:cubicBezTo>
                  <a:cubicBezTo>
                    <a:pt x="1718037" y="17069"/>
                    <a:pt x="1721780" y="26105"/>
                    <a:pt x="1721780" y="35528"/>
                  </a:cubicBezTo>
                  <a:lnTo>
                    <a:pt x="1721780" y="741308"/>
                  </a:lnTo>
                  <a:cubicBezTo>
                    <a:pt x="1721780" y="760929"/>
                    <a:pt x="1705874" y="776835"/>
                    <a:pt x="1686253" y="776835"/>
                  </a:cubicBezTo>
                  <a:lnTo>
                    <a:pt x="35528" y="776835"/>
                  </a:lnTo>
                  <a:cubicBezTo>
                    <a:pt x="15906" y="776835"/>
                    <a:pt x="0" y="760929"/>
                    <a:pt x="0" y="741308"/>
                  </a:cubicBezTo>
                  <a:lnTo>
                    <a:pt x="0" y="35528"/>
                  </a:lnTo>
                  <a:cubicBezTo>
                    <a:pt x="0" y="15906"/>
                    <a:pt x="15906" y="0"/>
                    <a:pt x="35528" y="0"/>
                  </a:cubicBezTo>
                  <a:close/>
                </a:path>
              </a:pathLst>
            </a:custGeom>
            <a:solidFill>
              <a:srgbClr val="FFFFFF"/>
            </a:solidFill>
            <a:ln w="19050" cap="rnd">
              <a:solidFill>
                <a:srgbClr val="FFFFFF"/>
              </a:solidFill>
              <a:prstDash val="solid"/>
              <a:round/>
            </a:ln>
          </p:spPr>
        </p:sp>
        <p:sp>
          <p:nvSpPr>
            <p:cNvPr name="TextBox 4" id="4"/>
            <p:cNvSpPr txBox="true"/>
            <p:nvPr/>
          </p:nvSpPr>
          <p:spPr>
            <a:xfrm>
              <a:off x="0" y="-9525"/>
              <a:ext cx="1721780" cy="786360"/>
            </a:xfrm>
            <a:prstGeom prst="rect">
              <a:avLst/>
            </a:prstGeom>
          </p:spPr>
          <p:txBody>
            <a:bodyPr anchor="ctr" rtlCol="false" tIns="50800" lIns="50800" bIns="50800" rIns="50800"/>
            <a:lstStyle/>
            <a:p>
              <a:pPr algn="ctr">
                <a:lnSpc>
                  <a:spcPts val="2520"/>
                </a:lnSpc>
              </a:pPr>
            </a:p>
          </p:txBody>
        </p:sp>
      </p:grpSp>
      <p:sp>
        <p:nvSpPr>
          <p:cNvPr name="AutoShape 5" id="5"/>
          <p:cNvSpPr/>
          <p:nvPr/>
        </p:nvSpPr>
        <p:spPr>
          <a:xfrm>
            <a:off x="11960241" y="7068747"/>
            <a:ext cx="3781664" cy="0"/>
          </a:xfrm>
          <a:prstGeom prst="line">
            <a:avLst/>
          </a:prstGeom>
          <a:ln cap="flat" w="19050">
            <a:solidFill>
              <a:srgbClr val="DF4634"/>
            </a:solidFill>
            <a:prstDash val="solid"/>
            <a:headEnd type="none" len="sm" w="sm"/>
            <a:tailEnd type="none" len="sm" w="sm"/>
          </a:ln>
        </p:spPr>
      </p:sp>
      <p:grpSp>
        <p:nvGrpSpPr>
          <p:cNvPr name="Group 6" id="6"/>
          <p:cNvGrpSpPr/>
          <p:nvPr/>
        </p:nvGrpSpPr>
        <p:grpSpPr>
          <a:xfrm rot="0">
            <a:off x="10089956" y="2152703"/>
            <a:ext cx="6537385" cy="2949546"/>
            <a:chOff x="0" y="0"/>
            <a:chExt cx="1721780" cy="776835"/>
          </a:xfrm>
        </p:grpSpPr>
        <p:sp>
          <p:nvSpPr>
            <p:cNvPr name="Freeform 7" id="7"/>
            <p:cNvSpPr/>
            <p:nvPr/>
          </p:nvSpPr>
          <p:spPr>
            <a:xfrm flipH="false" flipV="false" rot="0">
              <a:off x="0" y="0"/>
              <a:ext cx="1721780" cy="776835"/>
            </a:xfrm>
            <a:custGeom>
              <a:avLst/>
              <a:gdLst/>
              <a:ahLst/>
              <a:cxnLst/>
              <a:rect r="r" b="b" t="t" l="l"/>
              <a:pathLst>
                <a:path h="776835" w="1721780">
                  <a:moveTo>
                    <a:pt x="35528" y="0"/>
                  </a:moveTo>
                  <a:lnTo>
                    <a:pt x="1686253" y="0"/>
                  </a:lnTo>
                  <a:cubicBezTo>
                    <a:pt x="1695675" y="0"/>
                    <a:pt x="1704712" y="3743"/>
                    <a:pt x="1711375" y="10406"/>
                  </a:cubicBezTo>
                  <a:cubicBezTo>
                    <a:pt x="1718037" y="17069"/>
                    <a:pt x="1721780" y="26105"/>
                    <a:pt x="1721780" y="35528"/>
                  </a:cubicBezTo>
                  <a:lnTo>
                    <a:pt x="1721780" y="741308"/>
                  </a:lnTo>
                  <a:cubicBezTo>
                    <a:pt x="1721780" y="760929"/>
                    <a:pt x="1705874" y="776835"/>
                    <a:pt x="1686253" y="776835"/>
                  </a:cubicBezTo>
                  <a:lnTo>
                    <a:pt x="35528" y="776835"/>
                  </a:lnTo>
                  <a:cubicBezTo>
                    <a:pt x="15906" y="776835"/>
                    <a:pt x="0" y="760929"/>
                    <a:pt x="0" y="741308"/>
                  </a:cubicBezTo>
                  <a:lnTo>
                    <a:pt x="0" y="35528"/>
                  </a:lnTo>
                  <a:cubicBezTo>
                    <a:pt x="0" y="15906"/>
                    <a:pt x="15906" y="0"/>
                    <a:pt x="35528" y="0"/>
                  </a:cubicBezTo>
                  <a:close/>
                </a:path>
              </a:pathLst>
            </a:custGeom>
            <a:solidFill>
              <a:srgbClr val="FFFFFF"/>
            </a:solidFill>
            <a:ln w="19050" cap="rnd">
              <a:solidFill>
                <a:srgbClr val="FFFFFF"/>
              </a:solidFill>
              <a:prstDash val="solid"/>
              <a:round/>
            </a:ln>
          </p:spPr>
        </p:sp>
        <p:sp>
          <p:nvSpPr>
            <p:cNvPr name="TextBox 8" id="8"/>
            <p:cNvSpPr txBox="true"/>
            <p:nvPr/>
          </p:nvSpPr>
          <p:spPr>
            <a:xfrm>
              <a:off x="0" y="-9525"/>
              <a:ext cx="1721780" cy="786360"/>
            </a:xfrm>
            <a:prstGeom prst="rect">
              <a:avLst/>
            </a:prstGeom>
          </p:spPr>
          <p:txBody>
            <a:bodyPr anchor="ctr" rtlCol="false" tIns="50800" lIns="50800" bIns="50800" rIns="50800"/>
            <a:lstStyle/>
            <a:p>
              <a:pPr algn="ctr">
                <a:lnSpc>
                  <a:spcPts val="2520"/>
                </a:lnSpc>
              </a:pPr>
            </a:p>
          </p:txBody>
        </p:sp>
      </p:grpSp>
      <p:sp>
        <p:nvSpPr>
          <p:cNvPr name="AutoShape 9" id="9"/>
          <p:cNvSpPr/>
          <p:nvPr/>
        </p:nvSpPr>
        <p:spPr>
          <a:xfrm>
            <a:off x="11960241" y="3705278"/>
            <a:ext cx="3781664" cy="0"/>
          </a:xfrm>
          <a:prstGeom prst="line">
            <a:avLst/>
          </a:prstGeom>
          <a:ln cap="flat" w="19050">
            <a:solidFill>
              <a:srgbClr val="DF4634"/>
            </a:solidFill>
            <a:prstDash val="solid"/>
            <a:headEnd type="none" len="sm" w="sm"/>
            <a:tailEnd type="none" len="sm" w="sm"/>
          </a:ln>
        </p:spPr>
      </p:sp>
      <p:sp>
        <p:nvSpPr>
          <p:cNvPr name="TextBox 10" id="10"/>
          <p:cNvSpPr txBox="true"/>
          <p:nvPr/>
        </p:nvSpPr>
        <p:spPr>
          <a:xfrm rot="0">
            <a:off x="10089956" y="6166747"/>
            <a:ext cx="1508206" cy="1339849"/>
          </a:xfrm>
          <a:prstGeom prst="rect">
            <a:avLst/>
          </a:prstGeom>
        </p:spPr>
        <p:txBody>
          <a:bodyPr anchor="t" rtlCol="false" tIns="0" lIns="0" bIns="0" rIns="0">
            <a:spAutoFit/>
          </a:bodyPr>
          <a:lstStyle/>
          <a:p>
            <a:pPr algn="r" marL="0" indent="0" lvl="0">
              <a:lnSpc>
                <a:spcPts val="9999"/>
              </a:lnSpc>
            </a:pPr>
            <a:r>
              <a:rPr lang="en-US" sz="9999">
                <a:solidFill>
                  <a:srgbClr val="DF4634"/>
                </a:solidFill>
                <a:latin typeface="Formula Bold"/>
              </a:rPr>
              <a:t>02</a:t>
            </a:r>
          </a:p>
        </p:txBody>
      </p:sp>
      <p:sp>
        <p:nvSpPr>
          <p:cNvPr name="TextBox 11" id="11"/>
          <p:cNvSpPr txBox="true"/>
          <p:nvPr/>
        </p:nvSpPr>
        <p:spPr>
          <a:xfrm rot="0">
            <a:off x="11960241" y="6035587"/>
            <a:ext cx="4367788" cy="781050"/>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00000"/>
                </a:solidFill>
                <a:latin typeface="Formula Ultra-Bold"/>
              </a:rPr>
              <a:t>Target Market 2</a:t>
            </a:r>
          </a:p>
        </p:txBody>
      </p:sp>
      <p:sp>
        <p:nvSpPr>
          <p:cNvPr name="TextBox 12" id="12"/>
          <p:cNvSpPr txBox="true"/>
          <p:nvPr/>
        </p:nvSpPr>
        <p:spPr>
          <a:xfrm rot="0">
            <a:off x="11960241" y="7287315"/>
            <a:ext cx="3914942" cy="781304"/>
          </a:xfrm>
          <a:prstGeom prst="rect">
            <a:avLst/>
          </a:prstGeom>
        </p:spPr>
        <p:txBody>
          <a:bodyPr anchor="t" rtlCol="false" tIns="0" lIns="0" bIns="0" rIns="0">
            <a:spAutoFit/>
          </a:bodyPr>
          <a:lstStyle/>
          <a:p>
            <a:pPr marL="0" indent="0" lvl="0">
              <a:lnSpc>
                <a:spcPts val="3136"/>
              </a:lnSpc>
            </a:pPr>
            <a:r>
              <a:rPr lang="en-US" sz="2240">
                <a:solidFill>
                  <a:srgbClr val="545454"/>
                </a:solidFill>
                <a:latin typeface="Arimo Bold"/>
              </a:rPr>
              <a:t>Normal houses, Commercial stores, etc.</a:t>
            </a:r>
          </a:p>
        </p:txBody>
      </p:sp>
      <p:sp>
        <p:nvSpPr>
          <p:cNvPr name="TextBox 13" id="13"/>
          <p:cNvSpPr txBox="true"/>
          <p:nvPr/>
        </p:nvSpPr>
        <p:spPr>
          <a:xfrm rot="0">
            <a:off x="10089956" y="2803278"/>
            <a:ext cx="1508206" cy="1339849"/>
          </a:xfrm>
          <a:prstGeom prst="rect">
            <a:avLst/>
          </a:prstGeom>
        </p:spPr>
        <p:txBody>
          <a:bodyPr anchor="t" rtlCol="false" tIns="0" lIns="0" bIns="0" rIns="0">
            <a:spAutoFit/>
          </a:bodyPr>
          <a:lstStyle/>
          <a:p>
            <a:pPr algn="r" marL="0" indent="0" lvl="0">
              <a:lnSpc>
                <a:spcPts val="9999"/>
              </a:lnSpc>
            </a:pPr>
            <a:r>
              <a:rPr lang="en-US" sz="9999">
                <a:solidFill>
                  <a:srgbClr val="DF4634"/>
                </a:solidFill>
                <a:latin typeface="Formula Bold"/>
              </a:rPr>
              <a:t>01</a:t>
            </a:r>
          </a:p>
        </p:txBody>
      </p:sp>
      <p:sp>
        <p:nvSpPr>
          <p:cNvPr name="TextBox 14" id="14"/>
          <p:cNvSpPr txBox="true"/>
          <p:nvPr/>
        </p:nvSpPr>
        <p:spPr>
          <a:xfrm rot="0">
            <a:off x="11960241" y="2672117"/>
            <a:ext cx="4367788" cy="781050"/>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00000"/>
                </a:solidFill>
                <a:latin typeface="Formula Ultra-Bold"/>
              </a:rPr>
              <a:t>Target Market 1</a:t>
            </a:r>
          </a:p>
        </p:txBody>
      </p:sp>
      <p:sp>
        <p:nvSpPr>
          <p:cNvPr name="TextBox 15" id="15"/>
          <p:cNvSpPr txBox="true"/>
          <p:nvPr/>
        </p:nvSpPr>
        <p:spPr>
          <a:xfrm rot="0">
            <a:off x="11960241" y="3813893"/>
            <a:ext cx="3914942" cy="1178403"/>
          </a:xfrm>
          <a:prstGeom prst="rect">
            <a:avLst/>
          </a:prstGeom>
        </p:spPr>
        <p:txBody>
          <a:bodyPr anchor="t" rtlCol="false" tIns="0" lIns="0" bIns="0" rIns="0">
            <a:spAutoFit/>
          </a:bodyPr>
          <a:lstStyle/>
          <a:p>
            <a:pPr marL="0" indent="0" lvl="0">
              <a:lnSpc>
                <a:spcPts val="3137"/>
              </a:lnSpc>
            </a:pPr>
            <a:r>
              <a:rPr lang="en-US" sz="2240">
                <a:solidFill>
                  <a:srgbClr val="545454"/>
                </a:solidFill>
                <a:latin typeface="Arimo Bold"/>
              </a:rPr>
              <a:t>Manufacturing Industry, Oil and Gas Industry, Chemical Industry</a:t>
            </a:r>
          </a:p>
        </p:txBody>
      </p:sp>
      <p:sp>
        <p:nvSpPr>
          <p:cNvPr name="TextBox 16" id="16"/>
          <p:cNvSpPr txBox="true"/>
          <p:nvPr/>
        </p:nvSpPr>
        <p:spPr>
          <a:xfrm rot="0">
            <a:off x="2286311" y="3367442"/>
            <a:ext cx="7122868" cy="4216971"/>
          </a:xfrm>
          <a:prstGeom prst="rect">
            <a:avLst/>
          </a:prstGeom>
        </p:spPr>
        <p:txBody>
          <a:bodyPr anchor="t" rtlCol="false" tIns="0" lIns="0" bIns="0" rIns="0">
            <a:spAutoFit/>
          </a:bodyPr>
          <a:lstStyle/>
          <a:p>
            <a:pPr marL="0" indent="0" lvl="0">
              <a:lnSpc>
                <a:spcPts val="16211"/>
              </a:lnSpc>
            </a:pPr>
            <a:r>
              <a:rPr lang="en-US" sz="16211">
                <a:solidFill>
                  <a:srgbClr val="FFFFFF"/>
                </a:solidFill>
                <a:latin typeface="Formula Bold"/>
              </a:rPr>
              <a:t>TARGET MARKET</a:t>
            </a:r>
          </a:p>
        </p:txBody>
      </p:sp>
      <p:sp>
        <p:nvSpPr>
          <p:cNvPr name="TextBox 17" id="17"/>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grpSp>
        <p:nvGrpSpPr>
          <p:cNvPr name="Group 18" id="18"/>
          <p:cNvGrpSpPr/>
          <p:nvPr/>
        </p:nvGrpSpPr>
        <p:grpSpPr>
          <a:xfrm rot="0">
            <a:off x="-395622" y="-280970"/>
            <a:ext cx="19609603" cy="10766437"/>
            <a:chOff x="0" y="0"/>
            <a:chExt cx="26146138" cy="14355250"/>
          </a:xfrm>
        </p:grpSpPr>
        <p:sp>
          <p:nvSpPr>
            <p:cNvPr name="Freeform 19" id="19"/>
            <p:cNvSpPr/>
            <p:nvPr/>
          </p:nvSpPr>
          <p:spPr>
            <a:xfrm flipH="false" flipV="false" rot="0">
              <a:off x="0" y="3799258"/>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2286057" y="145936"/>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8492703" y="13537734"/>
              <a:ext cx="2043790" cy="817516"/>
            </a:xfrm>
            <a:custGeom>
              <a:avLst/>
              <a:gdLst/>
              <a:ahLst/>
              <a:cxnLst/>
              <a:rect r="r" b="b" t="t" l="l"/>
              <a:pathLst>
                <a:path h="817516" w="2043790">
                  <a:moveTo>
                    <a:pt x="0" y="0"/>
                  </a:moveTo>
                  <a:lnTo>
                    <a:pt x="2043791" y="0"/>
                  </a:lnTo>
                  <a:lnTo>
                    <a:pt x="2043791"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24102348" y="963452"/>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16567" y="12287376"/>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22433598" y="12287376"/>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20847900" y="0"/>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2126842" y="13250828"/>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24143873" y="1325082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22475124" y="178096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5445933" y="12396695"/>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2191486" y="11433243"/>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3818710" y="13214211"/>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311045" y="2962113"/>
            <a:ext cx="10948255" cy="6213134"/>
          </a:xfrm>
          <a:custGeom>
            <a:avLst/>
            <a:gdLst/>
            <a:ahLst/>
            <a:cxnLst/>
            <a:rect r="r" b="b" t="t" l="l"/>
            <a:pathLst>
              <a:path h="6213134" w="10948255">
                <a:moveTo>
                  <a:pt x="0" y="0"/>
                </a:moveTo>
                <a:lnTo>
                  <a:pt x="10948255" y="0"/>
                </a:lnTo>
                <a:lnTo>
                  <a:pt x="10948255" y="6213134"/>
                </a:lnTo>
                <a:lnTo>
                  <a:pt x="0" y="6213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718115"/>
            <a:ext cx="1755222" cy="925919"/>
            <a:chOff x="0" y="0"/>
            <a:chExt cx="5008136" cy="2641905"/>
          </a:xfrm>
        </p:grpSpPr>
        <p:sp>
          <p:nvSpPr>
            <p:cNvPr name="Freeform 4" id="4"/>
            <p:cNvSpPr/>
            <p:nvPr/>
          </p:nvSpPr>
          <p:spPr>
            <a:xfrm flipH="false" flipV="false" rot="0">
              <a:off x="0" y="0"/>
              <a:ext cx="5008136" cy="2641905"/>
            </a:xfrm>
            <a:custGeom>
              <a:avLst/>
              <a:gdLst/>
              <a:ahLst/>
              <a:cxnLst/>
              <a:rect r="r" b="b" t="t" l="l"/>
              <a:pathLst>
                <a:path h="2641905" w="5008136">
                  <a:moveTo>
                    <a:pt x="0" y="0"/>
                  </a:moveTo>
                  <a:lnTo>
                    <a:pt x="5008136" y="0"/>
                  </a:lnTo>
                  <a:lnTo>
                    <a:pt x="5008136" y="2641905"/>
                  </a:lnTo>
                  <a:lnTo>
                    <a:pt x="0" y="2641905"/>
                  </a:lnTo>
                  <a:close/>
                </a:path>
              </a:pathLst>
            </a:custGeom>
            <a:solidFill>
              <a:srgbClr val="DF4634"/>
            </a:solidFill>
          </p:spPr>
        </p:sp>
        <p:sp>
          <p:nvSpPr>
            <p:cNvPr name="TextBox 5" id="5"/>
            <p:cNvSpPr txBox="true"/>
            <p:nvPr/>
          </p:nvSpPr>
          <p:spPr>
            <a:xfrm>
              <a:off x="0" y="-9525"/>
              <a:ext cx="5008136" cy="2651430"/>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784929" y="3718115"/>
            <a:ext cx="1755222" cy="925919"/>
            <a:chOff x="0" y="0"/>
            <a:chExt cx="5008136" cy="2641905"/>
          </a:xfrm>
        </p:grpSpPr>
        <p:sp>
          <p:nvSpPr>
            <p:cNvPr name="Freeform 7" id="7"/>
            <p:cNvSpPr/>
            <p:nvPr/>
          </p:nvSpPr>
          <p:spPr>
            <a:xfrm flipH="false" flipV="false" rot="0">
              <a:off x="0" y="0"/>
              <a:ext cx="5008136" cy="2641905"/>
            </a:xfrm>
            <a:custGeom>
              <a:avLst/>
              <a:gdLst/>
              <a:ahLst/>
              <a:cxnLst/>
              <a:rect r="r" b="b" t="t" l="l"/>
              <a:pathLst>
                <a:path h="2641905" w="5008136">
                  <a:moveTo>
                    <a:pt x="0" y="0"/>
                  </a:moveTo>
                  <a:lnTo>
                    <a:pt x="5008136" y="0"/>
                  </a:lnTo>
                  <a:lnTo>
                    <a:pt x="5008136" y="2641905"/>
                  </a:lnTo>
                  <a:lnTo>
                    <a:pt x="0" y="2641905"/>
                  </a:lnTo>
                  <a:close/>
                </a:path>
              </a:pathLst>
            </a:custGeom>
            <a:solidFill>
              <a:srgbClr val="E9F4EF"/>
            </a:solidFill>
          </p:spPr>
        </p:sp>
        <p:sp>
          <p:nvSpPr>
            <p:cNvPr name="TextBox 8" id="8"/>
            <p:cNvSpPr txBox="true"/>
            <p:nvPr/>
          </p:nvSpPr>
          <p:spPr>
            <a:xfrm>
              <a:off x="0" y="-9525"/>
              <a:ext cx="5008136" cy="2651430"/>
            </a:xfrm>
            <a:prstGeom prst="rect">
              <a:avLst/>
            </a:prstGeom>
          </p:spPr>
          <p:txBody>
            <a:bodyPr anchor="ctr" rtlCol="false" tIns="50800" lIns="50800" bIns="50800" rIns="50800"/>
            <a:lstStyle/>
            <a:p>
              <a:pPr algn="ctr">
                <a:lnSpc>
                  <a:spcPts val="2520"/>
                </a:lnSpc>
              </a:pPr>
            </a:p>
          </p:txBody>
        </p:sp>
      </p:grpSp>
      <p:pic>
        <p:nvPicPr>
          <p:cNvPr name="Picture 9" id="9"/>
          <p:cNvPicPr>
            <a:picLocks noChangeAspect="true"/>
          </p:cNvPicPr>
          <p:nvPr/>
        </p:nvPicPr>
        <p:blipFill>
          <a:blip r:embed="rId4"/>
          <a:stretch>
            <a:fillRect/>
          </a:stretch>
        </p:blipFill>
        <p:spPr>
          <a:xfrm rot="0">
            <a:off x="537011" y="5788222"/>
            <a:ext cx="5900264" cy="1327559"/>
          </a:xfrm>
          <a:prstGeom prst="rect">
            <a:avLst/>
          </a:prstGeom>
        </p:spPr>
      </p:pic>
      <p:grpSp>
        <p:nvGrpSpPr>
          <p:cNvPr name="Group 10" id="10"/>
          <p:cNvGrpSpPr/>
          <p:nvPr/>
        </p:nvGrpSpPr>
        <p:grpSpPr>
          <a:xfrm rot="0">
            <a:off x="1028700" y="5142760"/>
            <a:ext cx="3161665" cy="925919"/>
            <a:chOff x="0" y="0"/>
            <a:chExt cx="9021106" cy="2641905"/>
          </a:xfrm>
        </p:grpSpPr>
        <p:sp>
          <p:nvSpPr>
            <p:cNvPr name="Freeform 11" id="11"/>
            <p:cNvSpPr/>
            <p:nvPr/>
          </p:nvSpPr>
          <p:spPr>
            <a:xfrm flipH="false" flipV="false" rot="0">
              <a:off x="0" y="0"/>
              <a:ext cx="9021106" cy="2641905"/>
            </a:xfrm>
            <a:custGeom>
              <a:avLst/>
              <a:gdLst/>
              <a:ahLst/>
              <a:cxnLst/>
              <a:rect r="r" b="b" t="t" l="l"/>
              <a:pathLst>
                <a:path h="2641905" w="9021106">
                  <a:moveTo>
                    <a:pt x="0" y="0"/>
                  </a:moveTo>
                  <a:lnTo>
                    <a:pt x="9021106" y="0"/>
                  </a:lnTo>
                  <a:lnTo>
                    <a:pt x="9021106" y="2641905"/>
                  </a:lnTo>
                  <a:lnTo>
                    <a:pt x="0" y="2641905"/>
                  </a:lnTo>
                  <a:close/>
                </a:path>
              </a:pathLst>
            </a:custGeom>
            <a:solidFill>
              <a:srgbClr val="E9F4EF"/>
            </a:solidFill>
          </p:spPr>
        </p:sp>
        <p:sp>
          <p:nvSpPr>
            <p:cNvPr name="TextBox 12" id="12"/>
            <p:cNvSpPr txBox="true"/>
            <p:nvPr/>
          </p:nvSpPr>
          <p:spPr>
            <a:xfrm>
              <a:off x="0" y="-9525"/>
              <a:ext cx="9021106" cy="265143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4190365" y="5143500"/>
            <a:ext cx="1755222" cy="925919"/>
            <a:chOff x="0" y="0"/>
            <a:chExt cx="5008136" cy="2641905"/>
          </a:xfrm>
        </p:grpSpPr>
        <p:sp>
          <p:nvSpPr>
            <p:cNvPr name="Freeform 14" id="14"/>
            <p:cNvSpPr/>
            <p:nvPr/>
          </p:nvSpPr>
          <p:spPr>
            <a:xfrm flipH="false" flipV="false" rot="0">
              <a:off x="0" y="0"/>
              <a:ext cx="5008136" cy="2641905"/>
            </a:xfrm>
            <a:custGeom>
              <a:avLst/>
              <a:gdLst/>
              <a:ahLst/>
              <a:cxnLst/>
              <a:rect r="r" b="b" t="t" l="l"/>
              <a:pathLst>
                <a:path h="2641905" w="5008136">
                  <a:moveTo>
                    <a:pt x="0" y="0"/>
                  </a:moveTo>
                  <a:lnTo>
                    <a:pt x="5008136" y="0"/>
                  </a:lnTo>
                  <a:lnTo>
                    <a:pt x="5008136" y="2641905"/>
                  </a:lnTo>
                  <a:lnTo>
                    <a:pt x="0" y="2641905"/>
                  </a:lnTo>
                  <a:close/>
                </a:path>
              </a:pathLst>
            </a:custGeom>
            <a:solidFill>
              <a:srgbClr val="DF4634"/>
            </a:solidFill>
          </p:spPr>
        </p:sp>
        <p:sp>
          <p:nvSpPr>
            <p:cNvPr name="TextBox 15" id="15"/>
            <p:cNvSpPr txBox="true"/>
            <p:nvPr/>
          </p:nvSpPr>
          <p:spPr>
            <a:xfrm>
              <a:off x="0" y="-9525"/>
              <a:ext cx="5008136" cy="2651430"/>
            </a:xfrm>
            <a:prstGeom prst="rect">
              <a:avLst/>
            </a:prstGeom>
          </p:spPr>
          <p:txBody>
            <a:bodyPr anchor="ctr" rtlCol="false" tIns="50800" lIns="50800" bIns="50800" rIns="50800"/>
            <a:lstStyle/>
            <a:p>
              <a:pPr algn="ctr">
                <a:lnSpc>
                  <a:spcPts val="2520"/>
                </a:lnSpc>
              </a:pPr>
            </a:p>
          </p:txBody>
        </p:sp>
      </p:grpSp>
      <p:pic>
        <p:nvPicPr>
          <p:cNvPr name="Picture 16" id="16"/>
          <p:cNvPicPr>
            <a:picLocks noChangeAspect="true"/>
          </p:cNvPicPr>
          <p:nvPr/>
        </p:nvPicPr>
        <p:blipFill>
          <a:blip r:embed="rId5"/>
          <a:stretch>
            <a:fillRect/>
          </a:stretch>
        </p:blipFill>
        <p:spPr>
          <a:xfrm rot="0">
            <a:off x="537011" y="7831530"/>
            <a:ext cx="5900264" cy="1327559"/>
          </a:xfrm>
          <a:prstGeom prst="rect">
            <a:avLst/>
          </a:prstGeom>
        </p:spPr>
      </p:pic>
      <p:grpSp>
        <p:nvGrpSpPr>
          <p:cNvPr name="Group 17" id="17"/>
          <p:cNvGrpSpPr/>
          <p:nvPr/>
        </p:nvGrpSpPr>
        <p:grpSpPr>
          <a:xfrm rot="0">
            <a:off x="1028700" y="7186068"/>
            <a:ext cx="3161665" cy="925919"/>
            <a:chOff x="0" y="0"/>
            <a:chExt cx="9021106" cy="2641905"/>
          </a:xfrm>
        </p:grpSpPr>
        <p:sp>
          <p:nvSpPr>
            <p:cNvPr name="Freeform 18" id="18"/>
            <p:cNvSpPr/>
            <p:nvPr/>
          </p:nvSpPr>
          <p:spPr>
            <a:xfrm flipH="false" flipV="false" rot="0">
              <a:off x="0" y="0"/>
              <a:ext cx="9021106" cy="2641905"/>
            </a:xfrm>
            <a:custGeom>
              <a:avLst/>
              <a:gdLst/>
              <a:ahLst/>
              <a:cxnLst/>
              <a:rect r="r" b="b" t="t" l="l"/>
              <a:pathLst>
                <a:path h="2641905" w="9021106">
                  <a:moveTo>
                    <a:pt x="0" y="0"/>
                  </a:moveTo>
                  <a:lnTo>
                    <a:pt x="9021106" y="0"/>
                  </a:lnTo>
                  <a:lnTo>
                    <a:pt x="9021106" y="2641905"/>
                  </a:lnTo>
                  <a:lnTo>
                    <a:pt x="0" y="2641905"/>
                  </a:lnTo>
                  <a:close/>
                </a:path>
              </a:pathLst>
            </a:custGeom>
            <a:solidFill>
              <a:srgbClr val="E9F4EF"/>
            </a:solidFill>
          </p:spPr>
        </p:sp>
        <p:sp>
          <p:nvSpPr>
            <p:cNvPr name="TextBox 19" id="19"/>
            <p:cNvSpPr txBox="true"/>
            <p:nvPr/>
          </p:nvSpPr>
          <p:spPr>
            <a:xfrm>
              <a:off x="0" y="-9525"/>
              <a:ext cx="9021106" cy="2651430"/>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4190365" y="7186808"/>
            <a:ext cx="1755222" cy="925919"/>
            <a:chOff x="0" y="0"/>
            <a:chExt cx="5008136" cy="2641905"/>
          </a:xfrm>
        </p:grpSpPr>
        <p:sp>
          <p:nvSpPr>
            <p:cNvPr name="Freeform 21" id="21"/>
            <p:cNvSpPr/>
            <p:nvPr/>
          </p:nvSpPr>
          <p:spPr>
            <a:xfrm flipH="false" flipV="false" rot="0">
              <a:off x="0" y="0"/>
              <a:ext cx="5008136" cy="2641905"/>
            </a:xfrm>
            <a:custGeom>
              <a:avLst/>
              <a:gdLst/>
              <a:ahLst/>
              <a:cxnLst/>
              <a:rect r="r" b="b" t="t" l="l"/>
              <a:pathLst>
                <a:path h="2641905" w="5008136">
                  <a:moveTo>
                    <a:pt x="0" y="0"/>
                  </a:moveTo>
                  <a:lnTo>
                    <a:pt x="5008136" y="0"/>
                  </a:lnTo>
                  <a:lnTo>
                    <a:pt x="5008136" y="2641905"/>
                  </a:lnTo>
                  <a:lnTo>
                    <a:pt x="0" y="2641905"/>
                  </a:lnTo>
                  <a:close/>
                </a:path>
              </a:pathLst>
            </a:custGeom>
            <a:solidFill>
              <a:srgbClr val="DF4634"/>
            </a:solidFill>
          </p:spPr>
        </p:sp>
        <p:sp>
          <p:nvSpPr>
            <p:cNvPr name="TextBox 22" id="22"/>
            <p:cNvSpPr txBox="true"/>
            <p:nvPr/>
          </p:nvSpPr>
          <p:spPr>
            <a:xfrm>
              <a:off x="0" y="-9525"/>
              <a:ext cx="5008136" cy="2651430"/>
            </a:xfrm>
            <a:prstGeom prst="rect">
              <a:avLst/>
            </a:prstGeom>
          </p:spPr>
          <p:txBody>
            <a:bodyPr anchor="ctr" rtlCol="false" tIns="50800" lIns="50800" bIns="50800" rIns="50800"/>
            <a:lstStyle/>
            <a:p>
              <a:pPr algn="ctr">
                <a:lnSpc>
                  <a:spcPts val="2520"/>
                </a:lnSpc>
              </a:pPr>
            </a:p>
          </p:txBody>
        </p:sp>
      </p:grpSp>
      <p:sp>
        <p:nvSpPr>
          <p:cNvPr name="Freeform 23" id="23"/>
          <p:cNvSpPr/>
          <p:nvPr/>
        </p:nvSpPr>
        <p:spPr>
          <a:xfrm flipH="false" flipV="false" rot="0">
            <a:off x="17543318" y="5564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5102483" y="-1661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6322900" y="11696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FFFFFF"/>
                </a:solidFill>
                <a:latin typeface="Formula Bold"/>
              </a:rPr>
              <a:t>TEAM VISIONARIES</a:t>
            </a:r>
          </a:p>
        </p:txBody>
      </p:sp>
      <p:sp>
        <p:nvSpPr>
          <p:cNvPr name="TextBox 27" id="27"/>
          <p:cNvSpPr txBox="true"/>
          <p:nvPr/>
        </p:nvSpPr>
        <p:spPr>
          <a:xfrm rot="0">
            <a:off x="1028700" y="1372254"/>
            <a:ext cx="6323329" cy="1589859"/>
          </a:xfrm>
          <a:prstGeom prst="rect">
            <a:avLst/>
          </a:prstGeom>
        </p:spPr>
        <p:txBody>
          <a:bodyPr anchor="t" rtlCol="false" tIns="0" lIns="0" bIns="0" rIns="0">
            <a:spAutoFit/>
          </a:bodyPr>
          <a:lstStyle/>
          <a:p>
            <a:pPr marL="0" indent="0" lvl="0">
              <a:lnSpc>
                <a:spcPts val="11911"/>
              </a:lnSpc>
            </a:pPr>
            <a:r>
              <a:rPr lang="en-US" sz="11911">
                <a:solidFill>
                  <a:srgbClr val="FFFFFF"/>
                </a:solidFill>
                <a:latin typeface="Formula Bold"/>
              </a:rPr>
              <a:t>MARKET SIZE</a:t>
            </a:r>
          </a:p>
        </p:txBody>
      </p:sp>
      <p:sp>
        <p:nvSpPr>
          <p:cNvPr name="TextBox 28" id="28"/>
          <p:cNvSpPr txBox="true"/>
          <p:nvPr/>
        </p:nvSpPr>
        <p:spPr>
          <a:xfrm rot="0">
            <a:off x="1177993" y="3935515"/>
            <a:ext cx="1456636"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FFFFFF"/>
                </a:solidFill>
                <a:latin typeface="Formula Bold"/>
              </a:rPr>
              <a:t>CAGR</a:t>
            </a:r>
          </a:p>
        </p:txBody>
      </p:sp>
      <p:sp>
        <p:nvSpPr>
          <p:cNvPr name="TextBox 29" id="29"/>
          <p:cNvSpPr txBox="true"/>
          <p:nvPr/>
        </p:nvSpPr>
        <p:spPr>
          <a:xfrm rot="0">
            <a:off x="2934222" y="3935515"/>
            <a:ext cx="1456636"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000000"/>
                </a:solidFill>
                <a:latin typeface="Formula Bold"/>
              </a:rPr>
              <a:t>8.2%</a:t>
            </a:r>
          </a:p>
        </p:txBody>
      </p:sp>
      <p:sp>
        <p:nvSpPr>
          <p:cNvPr name="TextBox 30" id="30"/>
          <p:cNvSpPr txBox="true"/>
          <p:nvPr/>
        </p:nvSpPr>
        <p:spPr>
          <a:xfrm rot="0">
            <a:off x="1252725" y="5360161"/>
            <a:ext cx="2710469"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000000"/>
                </a:solidFill>
                <a:latin typeface="Formula Bold"/>
              </a:rPr>
              <a:t>2.3 USD BILLION</a:t>
            </a:r>
          </a:p>
        </p:txBody>
      </p:sp>
      <p:sp>
        <p:nvSpPr>
          <p:cNvPr name="TextBox 31" id="31"/>
          <p:cNvSpPr txBox="true"/>
          <p:nvPr/>
        </p:nvSpPr>
        <p:spPr>
          <a:xfrm rot="0">
            <a:off x="4339658" y="5360900"/>
            <a:ext cx="1456636"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FFFFFF"/>
                </a:solidFill>
                <a:latin typeface="Formula Bold"/>
              </a:rPr>
              <a:t>2022</a:t>
            </a:r>
          </a:p>
        </p:txBody>
      </p:sp>
      <p:sp>
        <p:nvSpPr>
          <p:cNvPr name="TextBox 32" id="32"/>
          <p:cNvSpPr txBox="true"/>
          <p:nvPr/>
        </p:nvSpPr>
        <p:spPr>
          <a:xfrm rot="0">
            <a:off x="1252725" y="7403468"/>
            <a:ext cx="2710469"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000000"/>
                </a:solidFill>
                <a:latin typeface="Formula Bold"/>
              </a:rPr>
              <a:t>3.4 USD BILLION</a:t>
            </a:r>
          </a:p>
        </p:txBody>
      </p:sp>
      <p:sp>
        <p:nvSpPr>
          <p:cNvPr name="TextBox 33" id="33"/>
          <p:cNvSpPr txBox="true"/>
          <p:nvPr/>
        </p:nvSpPr>
        <p:spPr>
          <a:xfrm rot="0">
            <a:off x="4339658" y="7404208"/>
            <a:ext cx="1456636" cy="647700"/>
          </a:xfrm>
          <a:prstGeom prst="rect">
            <a:avLst/>
          </a:prstGeom>
        </p:spPr>
        <p:txBody>
          <a:bodyPr anchor="t" rtlCol="false" tIns="0" lIns="0" bIns="0" rIns="0">
            <a:spAutoFit/>
          </a:bodyPr>
          <a:lstStyle/>
          <a:p>
            <a:pPr algn="ctr" marL="0" indent="0" lvl="0">
              <a:lnSpc>
                <a:spcPts val="5036"/>
              </a:lnSpc>
              <a:spcBef>
                <a:spcPct val="0"/>
              </a:spcBef>
            </a:pPr>
            <a:r>
              <a:rPr lang="en-US" sz="4196">
                <a:solidFill>
                  <a:srgbClr val="FFFFFF"/>
                </a:solidFill>
                <a:latin typeface="Formula Bold"/>
              </a:rPr>
              <a:t>2077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1603" y="-239719"/>
            <a:ext cx="19609603" cy="10766437"/>
            <a:chOff x="0" y="0"/>
            <a:chExt cx="26146138" cy="14355250"/>
          </a:xfrm>
        </p:grpSpPr>
        <p:sp>
          <p:nvSpPr>
            <p:cNvPr name="Freeform 3" id="3"/>
            <p:cNvSpPr/>
            <p:nvPr/>
          </p:nvSpPr>
          <p:spPr>
            <a:xfrm flipH="false" flipV="false" rot="0">
              <a:off x="0" y="3799258"/>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86057" y="145936"/>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92703" y="13537734"/>
              <a:ext cx="2043790" cy="817516"/>
            </a:xfrm>
            <a:custGeom>
              <a:avLst/>
              <a:gdLst/>
              <a:ahLst/>
              <a:cxnLst/>
              <a:rect r="r" b="b" t="t" l="l"/>
              <a:pathLst>
                <a:path h="817516" w="2043790">
                  <a:moveTo>
                    <a:pt x="0" y="0"/>
                  </a:moveTo>
                  <a:lnTo>
                    <a:pt x="2043791" y="0"/>
                  </a:lnTo>
                  <a:lnTo>
                    <a:pt x="2043791"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102348" y="963452"/>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6567" y="12287376"/>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433598" y="12287376"/>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0847900" y="0"/>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26842" y="13250828"/>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143873" y="1325082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2475124" y="1780968"/>
              <a:ext cx="1627224" cy="963452"/>
            </a:xfrm>
            <a:custGeom>
              <a:avLst/>
              <a:gdLst/>
              <a:ahLst/>
              <a:cxnLst/>
              <a:rect r="r" b="b" t="t" l="l"/>
              <a:pathLst>
                <a:path h="963452" w="1627224">
                  <a:moveTo>
                    <a:pt x="0" y="0"/>
                  </a:moveTo>
                  <a:lnTo>
                    <a:pt x="1627224" y="0"/>
                  </a:lnTo>
                  <a:lnTo>
                    <a:pt x="1627224"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445933" y="12396695"/>
              <a:ext cx="2043790" cy="817516"/>
            </a:xfrm>
            <a:custGeom>
              <a:avLst/>
              <a:gdLst/>
              <a:ahLst/>
              <a:cxnLst/>
              <a:rect r="r" b="b" t="t" l="l"/>
              <a:pathLst>
                <a:path h="817516" w="2043790">
                  <a:moveTo>
                    <a:pt x="0" y="0"/>
                  </a:moveTo>
                  <a:lnTo>
                    <a:pt x="2043790" y="0"/>
                  </a:lnTo>
                  <a:lnTo>
                    <a:pt x="2043790" y="817516"/>
                  </a:lnTo>
                  <a:lnTo>
                    <a:pt x="0" y="81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818710" y="13214211"/>
              <a:ext cx="1627224" cy="963452"/>
            </a:xfrm>
            <a:custGeom>
              <a:avLst/>
              <a:gdLst/>
              <a:ahLst/>
              <a:cxnLst/>
              <a:rect r="r" b="b" t="t" l="l"/>
              <a:pathLst>
                <a:path h="963452" w="1627224">
                  <a:moveTo>
                    <a:pt x="0" y="0"/>
                  </a:moveTo>
                  <a:lnTo>
                    <a:pt x="1627223" y="0"/>
                  </a:lnTo>
                  <a:lnTo>
                    <a:pt x="1627223" y="963452"/>
                  </a:lnTo>
                  <a:lnTo>
                    <a:pt x="0" y="963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5" id="15"/>
          <p:cNvSpPr/>
          <p:nvPr/>
        </p:nvSpPr>
        <p:spPr>
          <a:xfrm flipH="false" flipV="false" rot="0">
            <a:off x="7229811" y="2979535"/>
            <a:ext cx="9574319" cy="6048040"/>
          </a:xfrm>
          <a:custGeom>
            <a:avLst/>
            <a:gdLst/>
            <a:ahLst/>
            <a:cxnLst/>
            <a:rect r="r" b="b" t="t" l="l"/>
            <a:pathLst>
              <a:path h="6048040" w="9574319">
                <a:moveTo>
                  <a:pt x="0" y="0"/>
                </a:moveTo>
                <a:lnTo>
                  <a:pt x="9574319" y="0"/>
                </a:lnTo>
                <a:lnTo>
                  <a:pt x="9574319" y="6048040"/>
                </a:lnTo>
                <a:lnTo>
                  <a:pt x="0" y="6048040"/>
                </a:lnTo>
                <a:lnTo>
                  <a:pt x="0" y="0"/>
                </a:lnTo>
                <a:close/>
              </a:path>
            </a:pathLst>
          </a:custGeom>
          <a:blipFill>
            <a:blip r:embed="rId10"/>
            <a:stretch>
              <a:fillRect l="0" t="0" r="0" b="0"/>
            </a:stretch>
          </a:blipFill>
        </p:spPr>
      </p:sp>
      <p:sp>
        <p:nvSpPr>
          <p:cNvPr name="TextBox 16" id="16"/>
          <p:cNvSpPr txBox="true"/>
          <p:nvPr/>
        </p:nvSpPr>
        <p:spPr>
          <a:xfrm rot="0">
            <a:off x="1562144" y="3130180"/>
            <a:ext cx="5134224" cy="5689600"/>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Arimo"/>
              </a:rPr>
              <a:t>The project will utilize machine learning algorithms to detect anomalies in smoke sensor data. When an anomaly is identified, the chatbot interface will immediately notify maintenance personnel. If there's no response, the chatbot will initiate a voice call. Once connected, the chatbot will provide instructions to address the anomaly, ensuring swift resolution of issues and seamless communication in industrial settings.</a:t>
            </a:r>
          </a:p>
        </p:txBody>
      </p:sp>
      <p:sp>
        <p:nvSpPr>
          <p:cNvPr name="TextBox 17" id="17"/>
          <p:cNvSpPr txBox="true"/>
          <p:nvPr/>
        </p:nvSpPr>
        <p:spPr>
          <a:xfrm rot="0">
            <a:off x="4588347" y="704850"/>
            <a:ext cx="9111306" cy="1524000"/>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000000"/>
                </a:solidFill>
                <a:latin typeface="Formula Ultra-Bold"/>
              </a:rPr>
              <a:t>TECHNICAL APPROACH</a:t>
            </a:r>
          </a:p>
        </p:txBody>
      </p:sp>
      <p:sp>
        <p:nvSpPr>
          <p:cNvPr name="TextBox 18" id="18"/>
          <p:cNvSpPr txBox="true"/>
          <p:nvPr/>
        </p:nvSpPr>
        <p:spPr>
          <a:xfrm rot="0">
            <a:off x="1028700" y="704850"/>
            <a:ext cx="6201111" cy="323850"/>
          </a:xfrm>
          <a:prstGeom prst="rect">
            <a:avLst/>
          </a:prstGeom>
        </p:spPr>
        <p:txBody>
          <a:bodyPr anchor="t" rtlCol="false" tIns="0" lIns="0" bIns="0" rIns="0">
            <a:spAutoFit/>
          </a:bodyPr>
          <a:lstStyle/>
          <a:p>
            <a:pPr>
              <a:lnSpc>
                <a:spcPts val="2520"/>
              </a:lnSpc>
            </a:pPr>
            <a:r>
              <a:rPr lang="en-US" sz="2100">
                <a:solidFill>
                  <a:srgbClr val="000000"/>
                </a:solidFill>
                <a:latin typeface="Formula Bold"/>
              </a:rPr>
              <a:t>TEAM VISIONARIES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DAF_aq7RhJY</dc:identifier>
  <dcterms:modified xsi:type="dcterms:W3CDTF">2011-08-01T06:04:30Z</dcterms:modified>
  <cp:revision>1</cp:revision>
  <dc:title>Schlokathon</dc:title>
</cp:coreProperties>
</file>